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74" r:id="rId8"/>
  </p:sldMasterIdLst>
  <p:notesMasterIdLst>
    <p:notesMasterId r:id="rId13"/>
  </p:notesMasterIdLst>
  <p:handoutMasterIdLst>
    <p:handoutMasterId r:id="rId90"/>
  </p:handoutMasterIdLst>
  <p:sldIdLst>
    <p:sldId id="1673" r:id="rId9"/>
    <p:sldId id="1587" r:id="rId10"/>
    <p:sldId id="464" r:id="rId11"/>
    <p:sldId id="1531" r:id="rId12"/>
    <p:sldId id="1675" r:id="rId14"/>
    <p:sldId id="1532" r:id="rId15"/>
    <p:sldId id="1533" r:id="rId16"/>
    <p:sldId id="1535" r:id="rId17"/>
    <p:sldId id="1537" r:id="rId18"/>
    <p:sldId id="1539" r:id="rId19"/>
    <p:sldId id="1674" r:id="rId20"/>
    <p:sldId id="1540" r:id="rId21"/>
    <p:sldId id="1541" r:id="rId22"/>
    <p:sldId id="1588" r:id="rId23"/>
    <p:sldId id="1543" r:id="rId24"/>
    <p:sldId id="1544" r:id="rId25"/>
    <p:sldId id="1676" r:id="rId26"/>
    <p:sldId id="1545" r:id="rId27"/>
    <p:sldId id="1548" r:id="rId28"/>
    <p:sldId id="1549" r:id="rId29"/>
    <p:sldId id="1551" r:id="rId30"/>
    <p:sldId id="1550" r:id="rId31"/>
    <p:sldId id="1553" r:id="rId32"/>
    <p:sldId id="1555" r:id="rId33"/>
    <p:sldId id="1589" r:id="rId34"/>
    <p:sldId id="1557" r:id="rId35"/>
    <p:sldId id="1558" r:id="rId36"/>
    <p:sldId id="1559" r:id="rId37"/>
    <p:sldId id="1560" r:id="rId38"/>
    <p:sldId id="1564" r:id="rId39"/>
    <p:sldId id="1563" r:id="rId40"/>
    <p:sldId id="1565" r:id="rId41"/>
    <p:sldId id="1566" r:id="rId42"/>
    <p:sldId id="1567" r:id="rId43"/>
    <p:sldId id="1568" r:id="rId44"/>
    <p:sldId id="1569" r:id="rId45"/>
    <p:sldId id="1577" r:id="rId46"/>
    <p:sldId id="1666" r:id="rId47"/>
    <p:sldId id="1578" r:id="rId48"/>
    <p:sldId id="1574" r:id="rId49"/>
    <p:sldId id="1575" r:id="rId50"/>
    <p:sldId id="1586" r:id="rId51"/>
    <p:sldId id="1663" r:id="rId52"/>
    <p:sldId id="1592" r:id="rId53"/>
    <p:sldId id="1598" r:id="rId54"/>
    <p:sldId id="1599" r:id="rId55"/>
    <p:sldId id="1600" r:id="rId56"/>
    <p:sldId id="1601" r:id="rId57"/>
    <p:sldId id="1602" r:id="rId58"/>
    <p:sldId id="1603" r:id="rId59"/>
    <p:sldId id="1604" r:id="rId60"/>
    <p:sldId id="1671" r:id="rId61"/>
    <p:sldId id="1670" r:id="rId62"/>
    <p:sldId id="1614" r:id="rId63"/>
    <p:sldId id="1615" r:id="rId64"/>
    <p:sldId id="1616" r:id="rId65"/>
    <p:sldId id="1664" r:id="rId66"/>
    <p:sldId id="1620" r:id="rId67"/>
    <p:sldId id="1621" r:id="rId68"/>
    <p:sldId id="1622" r:id="rId69"/>
    <p:sldId id="1669" r:id="rId70"/>
    <p:sldId id="1626" r:id="rId71"/>
    <p:sldId id="1627" r:id="rId72"/>
    <p:sldId id="1629" r:id="rId73"/>
    <p:sldId id="1630" r:id="rId74"/>
    <p:sldId id="1631" r:id="rId75"/>
    <p:sldId id="1634" r:id="rId76"/>
    <p:sldId id="1635" r:id="rId77"/>
    <p:sldId id="1636" r:id="rId78"/>
    <p:sldId id="1678" r:id="rId79"/>
    <p:sldId id="1646" r:id="rId80"/>
    <p:sldId id="1654" r:id="rId81"/>
    <p:sldId id="1656" r:id="rId82"/>
    <p:sldId id="1657" r:id="rId83"/>
    <p:sldId id="1659" r:id="rId84"/>
    <p:sldId id="1661" r:id="rId85"/>
    <p:sldId id="1638" r:id="rId86"/>
    <p:sldId id="1639" r:id="rId87"/>
    <p:sldId id="1642" r:id="rId88"/>
    <p:sldId id="1677"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A26"/>
    <a:srgbClr val="B60206"/>
    <a:srgbClr val="8A8A8A"/>
    <a:srgbClr val="4C5252"/>
    <a:srgbClr val="F9F9F9"/>
    <a:srgbClr val="48504F"/>
    <a:srgbClr val="AD2B26"/>
    <a:srgbClr val="49504F"/>
    <a:srgbClr val="B70006"/>
    <a:srgbClr val="FFFF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1" autoAdjust="0"/>
    <p:restoredTop sz="92465" autoAdjust="0"/>
  </p:normalViewPr>
  <p:slideViewPr>
    <p:cSldViewPr snapToGrid="0">
      <p:cViewPr varScale="1">
        <p:scale>
          <a:sx n="114" d="100"/>
          <a:sy n="114" d="100"/>
        </p:scale>
        <p:origin x="808" y="136"/>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notesMaster" Target="notesMasters/notesMaster1.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1598036"/>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1618707"/>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105625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1060146"/>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1054782"/>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590102"/>
            <a:ext cx="10749598" cy="3850540"/>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03185"/>
            <a:ext cx="10719120" cy="3819718"/>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28517"/>
            <a:ext cx="10748057" cy="3922461"/>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8" Type="http://schemas.openxmlformats.org/officeDocument/2006/relationships/theme" Target="../theme/theme6.xml"/><Relationship Id="rId17" Type="http://schemas.openxmlformats.org/officeDocument/2006/relationships/image" Target="../media/image7.svg"/><Relationship Id="rId16" Type="http://schemas.openxmlformats.org/officeDocument/2006/relationships/image" Target="../media/image6.png"/><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8.png"/><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矩形 18"/>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多一句没有，少一句不行，用更短时间，教会更实用的技术！</a:t>
            </a:r>
            <a:endPar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endParaRPr>
          </a:p>
        </p:txBody>
      </p:sp>
      <p:sp>
        <p:nvSpPr>
          <p:cNvPr id="21" name="矩形 20"/>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7"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8" name="矩形 27"/>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endParaRPr>
          </a:p>
        </p:txBody>
      </p:sp>
      <p:pic>
        <p:nvPicPr>
          <p:cNvPr id="12" name="图形 11"/>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871" y="-85784"/>
            <a:ext cx="2666725" cy="11745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0.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0.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0.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0.xml"/><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0.xm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0.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0.xml"/><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0.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0.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0.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0.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0.xml"/><Relationship Id="rId2" Type="http://schemas.openxmlformats.org/officeDocument/2006/relationships/image" Target="../media/image63.png"/><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0.xml"/><Relationship Id="rId2" Type="http://schemas.openxmlformats.org/officeDocument/2006/relationships/image" Target="../media/image65.png"/><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0.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0.xml"/><Relationship Id="rId2" Type="http://schemas.openxmlformats.org/officeDocument/2006/relationships/image" Target="../media/image71.png"/><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0.xml"/><Relationship Id="rId2" Type="http://schemas.openxmlformats.org/officeDocument/2006/relationships/image" Target="../media/image73.png"/><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0.xml"/><Relationship Id="rId7" Type="http://schemas.openxmlformats.org/officeDocument/2006/relationships/image" Target="../media/image77.wmf"/><Relationship Id="rId6" Type="http://schemas.openxmlformats.org/officeDocument/2006/relationships/oleObject" Target="../embeddings/oleObject3.bin"/><Relationship Id="rId5" Type="http://schemas.openxmlformats.org/officeDocument/2006/relationships/image" Target="../media/image76.wmf"/><Relationship Id="rId4" Type="http://schemas.openxmlformats.org/officeDocument/2006/relationships/oleObject" Target="../embeddings/oleObject2.bin"/><Relationship Id="rId3" Type="http://schemas.openxmlformats.org/officeDocument/2006/relationships/image" Target="../media/image75.png"/><Relationship Id="rId2" Type="http://schemas.openxmlformats.org/officeDocument/2006/relationships/image" Target="../media/image74.wmf"/><Relationship Id="rId10" Type="http://schemas.openxmlformats.org/officeDocument/2006/relationships/notesSlide" Target="../notesSlides/notesSlide44.xml"/><Relationship Id="rId1"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10.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10.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10.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10.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0.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0.xml"/><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image" Target="../media/image9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0.xml"/><Relationship Id="rId2" Type="http://schemas.openxmlformats.org/officeDocument/2006/relationships/image" Target="../media/image96.png"/><Relationship Id="rId1"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image" Target="../media/image9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8.png"/><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集成学习</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Boosting</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思想</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415309"/>
            <a:ext cx="4502542"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Boosting</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思想生活中的举例</a:t>
            </a: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2102205" y="4932262"/>
            <a:ext cx="7879995" cy="139025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lvl="0" indent="-285750">
              <a:buFont typeface="Arial" panose="020B0604020202020204" pitchFamily="34" charset="0"/>
              <a:buChar cha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随着学习的积累</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从弱到强 </a:t>
            </a:r>
            <a:endParaRPr lang="en-US"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pPr marL="285750" lvl="0" indent="-285750">
              <a:buFont typeface="Arial" panose="020B0604020202020204" pitchFamily="34" charset="0"/>
              <a:buChar cha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每新加入一个弱学习器</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，整体能力就会得到提升</a:t>
            </a:r>
            <a:endPar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endParaRPr>
          </a:p>
          <a:p>
            <a:pPr marL="285750" lvl="0" indent="-285750">
              <a:buFont typeface="Arial" panose="020B0604020202020204" pitchFamily="34" charset="0"/>
              <a:buChar cha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代表算法：</a:t>
            </a:r>
            <a:r>
              <a:rPr lang="en-GB" altLang="zh-CN" sz="1400" dirty="0" err="1">
                <a:solidFill>
                  <a:prstClr val="black">
                    <a:lumMod val="85000"/>
                    <a:lumOff val="15000"/>
                  </a:prstClr>
                </a:solidFill>
                <a:latin typeface="Alibaba PuHuiTi" pitchFamily="18" charset="-122"/>
                <a:ea typeface="Alibaba PuHuiTi" pitchFamily="18" charset="-122"/>
                <a:cs typeface="Alibaba PuHuiTi" pitchFamily="18" charset="-122"/>
              </a:rPr>
              <a:t>Adaboost</a:t>
            </a:r>
            <a:r>
              <a:rPr lang="zh-CN" altLang="en-GB" sz="14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en-GB" altLang="zh-CN" sz="1400" dirty="0">
                <a:solidFill>
                  <a:prstClr val="black">
                    <a:lumMod val="85000"/>
                    <a:lumOff val="15000"/>
                  </a:prstClr>
                </a:solidFill>
                <a:latin typeface="Alibaba PuHuiTi" pitchFamily="18" charset="-122"/>
                <a:ea typeface="Alibaba PuHuiTi" pitchFamily="18" charset="-122"/>
                <a:cs typeface="Alibaba PuHuiTi" pitchFamily="18" charset="-122"/>
              </a:rPr>
              <a:t>GBDT</a:t>
            </a:r>
            <a:r>
              <a:rPr lang="zh-CN" altLang="en-GB" sz="14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en-GB" altLang="zh-CN" sz="1400" dirty="0" err="1">
                <a:solidFill>
                  <a:prstClr val="black">
                    <a:lumMod val="85000"/>
                    <a:lumOff val="15000"/>
                  </a:prstClr>
                </a:solidFill>
                <a:latin typeface="Alibaba PuHuiTi" pitchFamily="18" charset="-122"/>
                <a:ea typeface="Alibaba PuHuiTi" pitchFamily="18" charset="-122"/>
                <a:cs typeface="Alibaba PuHuiTi" pitchFamily="18" charset="-122"/>
              </a:rPr>
              <a:t>XGBoost</a:t>
            </a:r>
            <a:r>
              <a:rPr lang="zh-CN" altLang="en-GB" sz="14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en-GB" altLang="zh-CN" sz="1400" dirty="0" err="1">
                <a:solidFill>
                  <a:prstClr val="black">
                    <a:lumMod val="85000"/>
                    <a:lumOff val="15000"/>
                  </a:prstClr>
                </a:solidFill>
                <a:latin typeface="Alibaba PuHuiTi" pitchFamily="18" charset="-122"/>
                <a:ea typeface="Alibaba PuHuiTi" pitchFamily="18" charset="-122"/>
                <a:cs typeface="Alibaba PuHuiTi" pitchFamily="18" charset="-122"/>
              </a:rPr>
              <a:t>LightGBM</a:t>
            </a:r>
            <a:br>
              <a:rPr lang="en-GB" altLang="zh-CN" sz="1400" dirty="0">
                <a:solidFill>
                  <a:prstClr val="black">
                    <a:lumMod val="85000"/>
                    <a:lumOff val="15000"/>
                  </a:prstClr>
                </a:solidFill>
                <a:latin typeface="Alibaba PuHuiTi" pitchFamily="18" charset="-122"/>
                <a:ea typeface="Alibaba PuHuiTi" pitchFamily="18" charset="-122"/>
                <a:cs typeface="Alibaba PuHuiTi" pitchFamily="18" charset="-122"/>
              </a:rPr>
            </a:b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2209800" y="1885789"/>
            <a:ext cx="7772400" cy="2427600"/>
          </a:xfrm>
          <a:prstGeom prst="rect">
            <a:avLst/>
          </a:prstGeom>
        </p:spPr>
      </p:pic>
      <p:sp>
        <p:nvSpPr>
          <p:cNvPr id="7" name="文本框 6"/>
          <p:cNvSpPr txBox="1"/>
          <p:nvPr/>
        </p:nvSpPr>
        <p:spPr>
          <a:xfrm>
            <a:off x="3032203" y="4313389"/>
            <a:ext cx="6127594" cy="369332"/>
          </a:xfrm>
          <a:prstGeom prst="rect">
            <a:avLst/>
          </a:prstGeom>
          <a:noFill/>
        </p:spPr>
        <p:txBody>
          <a:bodyPr wrap="square">
            <a:spAutoFit/>
          </a:bodyPr>
          <a:lstStyle/>
          <a:p>
            <a:r>
              <a:rPr lang="zh-CN" altLang="en-US" b="0" i="0" dirty="0">
                <a:solidFill>
                  <a:srgbClr val="555555"/>
                </a:solidFill>
                <a:effectLst/>
                <a:latin typeface="Alibaba PuHuiTi" pitchFamily="18" charset="-122"/>
                <a:ea typeface="Alibaba PuHuiTi" pitchFamily="18" charset="-122"/>
                <a:cs typeface="Alibaba PuHuiTi" pitchFamily="18" charset="-122"/>
              </a:rPr>
              <a:t>滚球兽→亚古兽→暴龙兽→机械暴龙兽→战斗暴龙兽</a:t>
            </a:r>
            <a:endParaRPr lang="zh-CN" altLang="en-US"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Bagging&amp;Boosting</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对比</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graphicFrame>
        <p:nvGraphicFramePr>
          <p:cNvPr id="4" name="表格 5"/>
          <p:cNvGraphicFramePr>
            <a:graphicFrameLocks noGrp="1"/>
          </p:cNvGraphicFramePr>
          <p:nvPr/>
        </p:nvGraphicFramePr>
        <p:xfrm>
          <a:off x="1375508" y="1683834"/>
          <a:ext cx="9340814" cy="4060476"/>
        </p:xfrm>
        <a:graphic>
          <a:graphicData uri="http://schemas.openxmlformats.org/drawingml/2006/table">
            <a:tbl>
              <a:tblPr firstRow="1" bandRow="1">
                <a:tableStyleId>{21E4AEA4-8DFA-4A89-87EB-49C32662AFE0}</a:tableStyleId>
              </a:tblPr>
              <a:tblGrid>
                <a:gridCol w="1895108"/>
                <a:gridCol w="3529750"/>
                <a:gridCol w="3915956"/>
              </a:tblGrid>
              <a:tr h="1015119">
                <a:tc>
                  <a:txBody>
                    <a:bodyPr/>
                    <a:lstStyle/>
                    <a:p>
                      <a:endParaRPr lang="zh-CN" altLang="en-US"/>
                    </a:p>
                  </a:txBody>
                  <a:tcPr/>
                </a:tc>
                <a:tc>
                  <a:txBody>
                    <a:bodyPr/>
                    <a:lstStyle/>
                    <a:p>
                      <a:pPr algn="ctr"/>
                      <a:r>
                        <a:rPr lang="en-US" altLang="zh-CN" dirty="0"/>
                        <a:t>bagging</a:t>
                      </a:r>
                      <a:endParaRPr lang="zh-CN" altLang="en-US" dirty="0"/>
                    </a:p>
                  </a:txBody>
                  <a:tcPr anchor="ctr"/>
                </a:tc>
                <a:tc>
                  <a:txBody>
                    <a:bodyPr/>
                    <a:lstStyle/>
                    <a:p>
                      <a:pPr algn="ctr"/>
                      <a:r>
                        <a:rPr lang="en-US" altLang="zh-CN" dirty="0"/>
                        <a:t>boosting</a:t>
                      </a:r>
                      <a:endParaRPr lang="zh-CN" altLang="en-US" dirty="0"/>
                    </a:p>
                  </a:txBody>
                  <a:tcPr anchor="ctr"/>
                </a:tc>
              </a:tr>
              <a:tr h="1015119">
                <a:tc>
                  <a:txBody>
                    <a:bodyPr/>
                    <a:lstStyle/>
                    <a:p>
                      <a:pPr algn="ctr"/>
                      <a:r>
                        <a:rPr lang="zh-CN" altLang="en-US" dirty="0">
                          <a:latin typeface="Alibaba PuHuiTi" pitchFamily="18" charset="-122"/>
                          <a:ea typeface="Alibaba PuHuiTi" pitchFamily="18" charset="-122"/>
                          <a:cs typeface="Alibaba PuHuiTi" pitchFamily="18" charset="-122"/>
                        </a:rPr>
                        <a:t>数据采样 </a:t>
                      </a:r>
                      <a:endParaRPr lang="zh-CN" altLang="en-US" dirty="0">
                        <a:latin typeface="Alibaba PuHuiTi" pitchFamily="18" charset="-122"/>
                        <a:ea typeface="Alibaba PuHuiTi" pitchFamily="18" charset="-122"/>
                        <a:cs typeface="Alibaba PuHuiTi" pitchFamily="18" charset="-122"/>
                      </a:endParaRPr>
                    </a:p>
                  </a:txBody>
                  <a:tcPr anchor="ctr"/>
                </a:tc>
                <a:tc>
                  <a:txBody>
                    <a:bodyPr/>
                    <a:lstStyle/>
                    <a:p>
                      <a:pPr algn="just"/>
                      <a:r>
                        <a:rPr lang="zh-CN" altLang="en-US" sz="2400" dirty="0">
                          <a:latin typeface="Alibaba PuHuiTi" pitchFamily="18" charset="-122"/>
                          <a:ea typeface="Alibaba PuHuiTi" pitchFamily="18" charset="-122"/>
                          <a:cs typeface="Alibaba PuHuiTi" pitchFamily="18" charset="-122"/>
                        </a:rPr>
                        <a:t>对数据进行</a:t>
                      </a:r>
                      <a:r>
                        <a:rPr lang="zh-CN" altLang="en-US" sz="2400" dirty="0">
                          <a:solidFill>
                            <a:schemeClr val="accent2">
                              <a:lumMod val="75000"/>
                            </a:schemeClr>
                          </a:solidFill>
                          <a:latin typeface="Alibaba PuHuiTi" pitchFamily="18" charset="-122"/>
                          <a:ea typeface="Alibaba PuHuiTi" pitchFamily="18" charset="-122"/>
                          <a:cs typeface="Alibaba PuHuiTi" pitchFamily="18" charset="-122"/>
                        </a:rPr>
                        <a:t>有放回的采样训练</a:t>
                      </a:r>
                      <a:endParaRPr lang="zh-CN" altLang="en-US" dirty="0"/>
                    </a:p>
                  </a:txBody>
                  <a:tcPr anchor="ctr"/>
                </a:tc>
                <a:tc>
                  <a:txBody>
                    <a:bodyPr/>
                    <a:lstStyle/>
                    <a:p>
                      <a:pPr algn="just"/>
                      <a:r>
                        <a:rPr lang="zh-CN" altLang="en-US" sz="2400" dirty="0">
                          <a:latin typeface="Alibaba PuHuiTi" pitchFamily="18" charset="-122"/>
                          <a:ea typeface="Alibaba PuHuiTi" pitchFamily="18" charset="-122"/>
                          <a:cs typeface="Alibaba PuHuiTi" pitchFamily="18" charset="-122"/>
                        </a:rPr>
                        <a:t>全部样本，根据</a:t>
                      </a:r>
                      <a:r>
                        <a:rPr lang="zh-CN" altLang="en-US" sz="2400" dirty="0">
                          <a:solidFill>
                            <a:schemeClr val="accent2">
                              <a:lumMod val="75000"/>
                            </a:schemeClr>
                          </a:solidFill>
                          <a:latin typeface="Alibaba PuHuiTi" pitchFamily="18" charset="-122"/>
                          <a:ea typeface="Alibaba PuHuiTi" pitchFamily="18" charset="-122"/>
                          <a:cs typeface="Alibaba PuHuiTi" pitchFamily="18" charset="-122"/>
                        </a:rPr>
                        <a:t>前一轮学习结果</a:t>
                      </a:r>
                      <a:r>
                        <a:rPr lang="zh-CN" altLang="en-US" sz="2400" dirty="0">
                          <a:latin typeface="Alibaba PuHuiTi" pitchFamily="18" charset="-122"/>
                          <a:ea typeface="Alibaba PuHuiTi" pitchFamily="18" charset="-122"/>
                          <a:cs typeface="Alibaba PuHuiTi" pitchFamily="18" charset="-122"/>
                        </a:rPr>
                        <a:t>调整数据的重要性</a:t>
                      </a:r>
                      <a:endParaRPr lang="zh-CN" altLang="en-US" dirty="0"/>
                    </a:p>
                  </a:txBody>
                  <a:tcPr anchor="ctr"/>
                </a:tc>
              </a:tr>
              <a:tr h="1015119">
                <a:tc>
                  <a:txBody>
                    <a:bodyPr/>
                    <a:lstStyle/>
                    <a:p>
                      <a:pPr algn="ctr"/>
                      <a:r>
                        <a:rPr lang="zh-CN" altLang="en-US" dirty="0">
                          <a:latin typeface="Alibaba PuHuiTi" pitchFamily="18" charset="-122"/>
                          <a:ea typeface="Alibaba PuHuiTi" pitchFamily="18" charset="-122"/>
                          <a:cs typeface="Alibaba PuHuiTi" pitchFamily="18" charset="-122"/>
                        </a:rPr>
                        <a:t>投票方式</a:t>
                      </a:r>
                      <a:endParaRPr lang="zh-CN" altLang="en-US" dirty="0">
                        <a:latin typeface="Alibaba PuHuiTi" pitchFamily="18" charset="-122"/>
                        <a:ea typeface="Alibaba PuHuiTi" pitchFamily="18" charset="-122"/>
                        <a:cs typeface="Alibaba PuHuiTi" pitchFamily="18" charset="-122"/>
                      </a:endParaRPr>
                    </a:p>
                  </a:txBody>
                  <a:tcPr anchor="ctr"/>
                </a:tc>
                <a:tc>
                  <a:txBody>
                    <a:bodyPr/>
                    <a:lstStyle/>
                    <a:p>
                      <a:pPr algn="just"/>
                      <a:r>
                        <a:rPr lang="zh-CN" altLang="en-US" sz="2400" dirty="0">
                          <a:latin typeface="Alibaba PuHuiTi" pitchFamily="18" charset="-122"/>
                          <a:ea typeface="Alibaba PuHuiTi" pitchFamily="18" charset="-122"/>
                          <a:cs typeface="Alibaba PuHuiTi" pitchFamily="18" charset="-122"/>
                        </a:rPr>
                        <a:t>所有学习器</a:t>
                      </a:r>
                      <a:r>
                        <a:rPr lang="zh-CN" altLang="en-US" sz="2400" dirty="0">
                          <a:solidFill>
                            <a:schemeClr val="accent2">
                              <a:lumMod val="75000"/>
                            </a:schemeClr>
                          </a:solidFill>
                          <a:latin typeface="Alibaba PuHuiTi" pitchFamily="18" charset="-122"/>
                          <a:ea typeface="Alibaba PuHuiTi" pitchFamily="18" charset="-122"/>
                          <a:cs typeface="Alibaba PuHuiTi" pitchFamily="18" charset="-122"/>
                        </a:rPr>
                        <a:t>平权</a:t>
                      </a:r>
                      <a:r>
                        <a:rPr lang="zh-CN" altLang="en-US" sz="2400" dirty="0">
                          <a:latin typeface="Alibaba PuHuiTi" pitchFamily="18" charset="-122"/>
                          <a:ea typeface="Alibaba PuHuiTi" pitchFamily="18" charset="-122"/>
                          <a:cs typeface="Alibaba PuHuiTi" pitchFamily="18" charset="-122"/>
                        </a:rPr>
                        <a:t>投票</a:t>
                      </a:r>
                      <a:endParaRPr lang="zh-CN" altLang="en-US" dirty="0"/>
                    </a:p>
                  </a:txBody>
                  <a:tcPr anchor="ctr"/>
                </a:tc>
                <a:tc>
                  <a:txBody>
                    <a:bodyPr/>
                    <a:lstStyle/>
                    <a:p>
                      <a:pPr algn="just"/>
                      <a:r>
                        <a:rPr lang="zh-CN" altLang="en-US" sz="2400" dirty="0">
                          <a:latin typeface="Alibaba PuHuiTi" pitchFamily="18" charset="-122"/>
                          <a:ea typeface="Alibaba PuHuiTi" pitchFamily="18" charset="-122"/>
                          <a:cs typeface="Alibaba PuHuiTi" pitchFamily="18" charset="-122"/>
                        </a:rPr>
                        <a:t>对学习器进行</a:t>
                      </a:r>
                      <a:r>
                        <a:rPr lang="zh-CN" altLang="en-US" sz="2400" dirty="0">
                          <a:solidFill>
                            <a:schemeClr val="accent2">
                              <a:lumMod val="75000"/>
                            </a:schemeClr>
                          </a:solidFill>
                          <a:latin typeface="Alibaba PuHuiTi" pitchFamily="18" charset="-122"/>
                          <a:ea typeface="Alibaba PuHuiTi" pitchFamily="18" charset="-122"/>
                          <a:cs typeface="Alibaba PuHuiTi" pitchFamily="18" charset="-122"/>
                        </a:rPr>
                        <a:t>加权</a:t>
                      </a:r>
                      <a:r>
                        <a:rPr lang="zh-CN" altLang="en-US" sz="2400" dirty="0">
                          <a:latin typeface="Alibaba PuHuiTi" pitchFamily="18" charset="-122"/>
                          <a:ea typeface="Alibaba PuHuiTi" pitchFamily="18" charset="-122"/>
                          <a:cs typeface="Alibaba PuHuiTi" pitchFamily="18" charset="-122"/>
                        </a:rPr>
                        <a:t>投票</a:t>
                      </a:r>
                      <a:endParaRPr lang="zh-CN" altLang="en-US" dirty="0"/>
                    </a:p>
                  </a:txBody>
                  <a:tcPr anchor="ctr"/>
                </a:tc>
              </a:tr>
              <a:tr h="1015119">
                <a:tc>
                  <a:txBody>
                    <a:bodyPr/>
                    <a:lstStyle/>
                    <a:p>
                      <a:pPr algn="ctr"/>
                      <a:r>
                        <a:rPr lang="zh-CN" altLang="en-US" dirty="0">
                          <a:latin typeface="Alibaba PuHuiTi" pitchFamily="18" charset="-122"/>
                          <a:ea typeface="Alibaba PuHuiTi" pitchFamily="18" charset="-122"/>
                          <a:cs typeface="Alibaba PuHuiTi" pitchFamily="18" charset="-122"/>
                        </a:rPr>
                        <a:t>学习顺序</a:t>
                      </a:r>
                      <a:endParaRPr lang="zh-CN" altLang="en-US" dirty="0">
                        <a:latin typeface="Alibaba PuHuiTi" pitchFamily="18" charset="-122"/>
                        <a:ea typeface="Alibaba PuHuiTi" pitchFamily="18" charset="-122"/>
                        <a:cs typeface="Alibaba PuHuiTi" pitchFamily="18" charset="-122"/>
                      </a:endParaRPr>
                    </a:p>
                  </a:txBody>
                  <a:tcPr anchor="ctr"/>
                </a:tc>
                <a:tc>
                  <a:txBody>
                    <a:bodyPr/>
                    <a:lstStyle/>
                    <a:p>
                      <a:pPr algn="just"/>
                      <a:r>
                        <a:rPr lang="zh-CN" altLang="en-US" sz="2400" dirty="0">
                          <a:solidFill>
                            <a:schemeClr val="accent2">
                              <a:lumMod val="75000"/>
                            </a:schemeClr>
                          </a:solidFill>
                          <a:latin typeface="Alibaba PuHuiTi" pitchFamily="18" charset="-122"/>
                          <a:ea typeface="Alibaba PuHuiTi" pitchFamily="18" charset="-122"/>
                          <a:cs typeface="Alibaba PuHuiTi" pitchFamily="18" charset="-122"/>
                        </a:rPr>
                        <a:t>并行</a:t>
                      </a:r>
                      <a:r>
                        <a:rPr lang="zh-CN" altLang="en-US" sz="2400" dirty="0">
                          <a:latin typeface="Alibaba PuHuiTi" pitchFamily="18" charset="-122"/>
                          <a:ea typeface="Alibaba PuHuiTi" pitchFamily="18" charset="-122"/>
                          <a:cs typeface="Alibaba PuHuiTi" pitchFamily="18" charset="-122"/>
                        </a:rPr>
                        <a:t>的，每个学习器没有依赖关系</a:t>
                      </a:r>
                      <a:endParaRPr lang="zh-CN" altLang="en-US" dirty="0"/>
                    </a:p>
                  </a:txBody>
                  <a:tcPr anchor="ctr"/>
                </a:tc>
                <a:tc>
                  <a:txBody>
                    <a:bodyPr/>
                    <a:lstStyle/>
                    <a:p>
                      <a:pPr marL="0" marR="0" lvl="0" indent="0" algn="just" defTabSz="1219200" rtl="0" eaLnBrk="1" fontAlgn="auto" latinLnBrk="0" hangingPunct="1">
                        <a:lnSpc>
                          <a:spcPct val="100000"/>
                        </a:lnSpc>
                        <a:spcBef>
                          <a:spcPts val="0"/>
                        </a:spcBef>
                        <a:spcAft>
                          <a:spcPts val="0"/>
                        </a:spcAft>
                        <a:buClrTx/>
                        <a:buSzTx/>
                        <a:buFontTx/>
                        <a:buNone/>
                        <a:defRPr/>
                      </a:pPr>
                      <a:r>
                        <a:rPr lang="zh-CN" altLang="en-US" sz="2400" dirty="0">
                          <a:solidFill>
                            <a:schemeClr val="accent2">
                              <a:lumMod val="75000"/>
                            </a:schemeClr>
                          </a:solidFill>
                          <a:latin typeface="Alibaba PuHuiTi" pitchFamily="18" charset="-122"/>
                          <a:ea typeface="Alibaba PuHuiTi" pitchFamily="18" charset="-122"/>
                          <a:cs typeface="Alibaba PuHuiTi" pitchFamily="18" charset="-122"/>
                        </a:rPr>
                        <a:t>串行</a:t>
                      </a:r>
                      <a:r>
                        <a:rPr lang="zh-CN" altLang="en-US" sz="2400" dirty="0">
                          <a:latin typeface="Alibaba PuHuiTi" pitchFamily="18" charset="-122"/>
                          <a:ea typeface="Alibaba PuHuiTi" pitchFamily="18" charset="-122"/>
                          <a:cs typeface="Alibaba PuHuiTi" pitchFamily="18" charset="-122"/>
                        </a:rPr>
                        <a:t>，学习有先后顺序</a:t>
                      </a:r>
                      <a:endParaRPr lang="zh-CN" altLang="en-US" sz="2400" dirty="0">
                        <a:latin typeface="Alibaba PuHuiTi" pitchFamily="18" charset="-122"/>
                        <a:ea typeface="Alibaba PuHuiTi" pitchFamily="18" charset="-122"/>
                        <a:cs typeface="Alibaba PuHuiTi" pitchFamily="18" charset="-122"/>
                      </a:endParaRPr>
                    </a:p>
                    <a:p>
                      <a:pPr algn="just"/>
                      <a:endParaRPr lang="zh-CN" altLang="en-US" dirty="0"/>
                    </a:p>
                  </a:txBody>
                  <a:tcPr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1264850"/>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集成学习是什么？</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2" name="TextBox 6"/>
          <p:cNvSpPr txBox="1"/>
          <p:nvPr/>
        </p:nvSpPr>
        <p:spPr>
          <a:xfrm>
            <a:off x="4751393" y="1758125"/>
            <a:ext cx="6243236" cy="708399"/>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50000"/>
              </a:lnSpc>
              <a:buFont typeface="Arial" panose="020B0604020202020204" pitchFamily="34" charset="0"/>
              <a:buChar char="•"/>
              <a:defRPr/>
            </a:pPr>
            <a:r>
              <a:rPr lang="zh-CN" altLang="en-US" sz="1400" dirty="0">
                <a:solidFill>
                  <a:prstClr val="black">
                    <a:lumMod val="85000"/>
                    <a:lumOff val="15000"/>
                  </a:prstClr>
                </a:solidFill>
                <a:latin typeface="Roboto" panose="02000000000000000000" pitchFamily="2" charset="0"/>
                <a:ea typeface="Alibaba PuHuiTi" pitchFamily="18" charset="-122"/>
                <a:cs typeface="Alibaba PuHuiTi" pitchFamily="18" charset="-122"/>
              </a:rPr>
              <a:t>多个弱学习器组合成一个</a:t>
            </a:r>
            <a:r>
              <a:rPr lang="zh-CN" altLang="en-US" sz="1400" dirty="0">
                <a:solidFill>
                  <a:schemeClr val="accent2">
                    <a:lumMod val="75000"/>
                  </a:schemeClr>
                </a:solidFill>
                <a:latin typeface="Roboto" panose="02000000000000000000" pitchFamily="2" charset="0"/>
                <a:ea typeface="Alibaba PuHuiTi" pitchFamily="18" charset="-122"/>
                <a:cs typeface="Alibaba PuHuiTi" pitchFamily="18" charset="-122"/>
              </a:rPr>
              <a:t>更强大的学习器</a:t>
            </a:r>
            <a:r>
              <a:rPr lang="zh-CN" altLang="en-US" sz="1400" dirty="0">
                <a:solidFill>
                  <a:prstClr val="black">
                    <a:lumMod val="85000"/>
                    <a:lumOff val="15000"/>
                  </a:prstClr>
                </a:solidFill>
                <a:latin typeface="Roboto" panose="02000000000000000000" pitchFamily="2" charset="0"/>
                <a:ea typeface="Alibaba PuHuiTi" pitchFamily="18" charset="-122"/>
                <a:cs typeface="Alibaba PuHuiTi" pitchFamily="18" charset="-122"/>
              </a:rPr>
              <a:t>，解决单一预测，进步一得到更好性能。</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10" name="文本框 9"/>
          <p:cNvSpPr txBox="1"/>
          <p:nvPr/>
        </p:nvSpPr>
        <p:spPr>
          <a:xfrm>
            <a:off x="4442175" y="2649354"/>
            <a:ext cx="3493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2</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bagging</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思想</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黑体" panose="02010609060101010101" pitchFamily="49" charset="-122"/>
              <a:cs typeface="+mn-cs"/>
            </a:endParaRPr>
          </a:p>
        </p:txBody>
      </p:sp>
      <p:sp>
        <p:nvSpPr>
          <p:cNvPr id="3" name="TextBox 6"/>
          <p:cNvSpPr txBox="1"/>
          <p:nvPr/>
        </p:nvSpPr>
        <p:spPr>
          <a:xfrm>
            <a:off x="4902282" y="3169065"/>
            <a:ext cx="5665167" cy="103156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nSpc>
                <a:spcPct val="150000"/>
              </a:lnSpc>
              <a:buFont typeface="Arial" panose="020B0604020202020204" pitchFamily="34" charset="0"/>
              <a:buChar cha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有放回的抽样</a:t>
            </a:r>
            <a:endParaRPr lang="en-US"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平权投票、</a:t>
            </a:r>
            <a:r>
              <a:rPr lang="zh-CN" altLang="en-US" sz="1400" dirty="0">
                <a:solidFill>
                  <a:srgbClr val="333333"/>
                </a:solidFill>
                <a:latin typeface="Alibaba PuHuiTi" pitchFamily="18" charset="-122"/>
                <a:ea typeface="Alibaba PuHuiTi" pitchFamily="18" charset="-122"/>
                <a:cs typeface="Alibaba PuHuiTi" pitchFamily="18" charset="-122"/>
              </a:rPr>
              <a:t>多数表决的方式决定预测结果</a:t>
            </a:r>
            <a:endParaRPr lang="en-US" altLang="zh-CN" sz="1400" dirty="0">
              <a:solidFill>
                <a:srgbClr val="333333"/>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并行训练</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4442174" y="4491336"/>
            <a:ext cx="3493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3</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boosting</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思想   </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黑体" panose="02010609060101010101" pitchFamily="49" charset="-122"/>
              <a:cs typeface="+mn-cs"/>
            </a:endParaRPr>
          </a:p>
        </p:txBody>
      </p:sp>
      <p:sp>
        <p:nvSpPr>
          <p:cNvPr id="6" name="TextBox 6"/>
          <p:cNvSpPr txBox="1"/>
          <p:nvPr/>
        </p:nvSpPr>
        <p:spPr>
          <a:xfrm>
            <a:off x="4902282" y="5016630"/>
            <a:ext cx="6929499" cy="96693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50000"/>
              </a:lnSpc>
              <a:buFont typeface="Arial" panose="020B0604020202020204" pitchFamily="34" charset="0"/>
              <a:buChar char="•"/>
            </a:pPr>
            <a:r>
              <a:rPr lang="zh-CN" altLang="en-US" sz="1400" dirty="0">
                <a:latin typeface="Alibaba PuHuiTi" pitchFamily="18" charset="-122"/>
                <a:ea typeface="Alibaba PuHuiTi" pitchFamily="18" charset="-122"/>
                <a:cs typeface="Alibaba PuHuiTi" pitchFamily="18" charset="-122"/>
              </a:rPr>
              <a:t>重点关注</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前一个训练器不足</a:t>
            </a:r>
            <a:r>
              <a:rPr lang="zh-CN" altLang="en-US" sz="1400" dirty="0">
                <a:latin typeface="Alibaba PuHuiTi" pitchFamily="18" charset="-122"/>
                <a:ea typeface="Alibaba PuHuiTi" pitchFamily="18" charset="-122"/>
                <a:cs typeface="Alibaba PuHuiTi" pitchFamily="18" charset="-122"/>
              </a:rPr>
              <a:t>的地方进行训练</a:t>
            </a:r>
            <a:endParaRPr lang="zh-CN" altLang="en-US" sz="1400" dirty="0">
              <a:latin typeface="Alibaba PuHuiTi" pitchFamily="18" charset="-122"/>
              <a:ea typeface="Alibaba PuHuiTi" pitchFamily="18" charset="-122"/>
              <a:cs typeface="Alibaba PuHuiTi" pitchFamily="18" charset="-122"/>
            </a:endParaRPr>
          </a:p>
          <a:p>
            <a:pPr marL="285750" lvl="0" indent="-285750">
              <a:buFont typeface="Arial" panose="020B0604020202020204" pitchFamily="34" charset="0"/>
              <a:buChar cha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加权投票</a:t>
            </a:r>
            <a:r>
              <a:rPr lang="zh-CN" altLang="en-US" sz="1400" dirty="0">
                <a:latin typeface="Alibaba PuHuiTi" pitchFamily="18" charset="-122"/>
                <a:ea typeface="Alibaba PuHuiTi" pitchFamily="18" charset="-122"/>
                <a:cs typeface="Alibaba PuHuiTi" pitchFamily="18" charset="-122"/>
              </a:rPr>
              <a:t>的方式</a:t>
            </a:r>
            <a:endParaRPr lang="zh-CN" altLang="en-US" sz="1400" dirty="0">
              <a:latin typeface="Alibaba PuHuiTi" pitchFamily="18" charset="-122"/>
              <a:ea typeface="Alibaba PuHuiTi" pitchFamily="18" charset="-122"/>
              <a:cs typeface="Alibaba PuHuiTi" pitchFamily="18" charset="-122"/>
            </a:endParaRPr>
          </a:p>
          <a:p>
            <a:pPr marL="285750" lvl="0" indent="-285750" eaLnBrk="0" fontAlgn="base" hangingPunct="0">
              <a:lnSpc>
                <a:spcPct val="150000"/>
              </a:lnSpc>
              <a:spcBef>
                <a:spcPct val="20000"/>
              </a:spcBef>
              <a:spcAft>
                <a:spcPct val="0"/>
              </a:spcAft>
              <a:buFont typeface="Arial" panose="020B0604020202020204" pitchFamily="34" charset="0"/>
              <a:buChar char="•"/>
              <a:defRP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串行的训练方式</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68661" y="2531582"/>
            <a:ext cx="9862595" cy="1354730"/>
          </a:xfrm>
          <a:prstGeom prst="rect">
            <a:avLst/>
          </a:prstGeom>
          <a:noFill/>
        </p:spPr>
        <p:txBody>
          <a:bodyPr wrap="square">
            <a:spAutoFit/>
          </a:bodyPr>
          <a:lstStyle/>
          <a:p>
            <a:pPr algn="l">
              <a:lnSpc>
                <a:spcPct val="150000"/>
              </a:lnSpc>
            </a:pPr>
            <a:r>
              <a:rPr lang="en-US" altLang="zh-CN"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A</a:t>
            </a:r>
            <a:r>
              <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  一个精度比较高的分类器</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gn="l">
              <a:lnSpc>
                <a:spcPct val="150000"/>
              </a:lnSpc>
            </a:pP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从数据集中随机采样出多个子集，每个子集训练一个弱分类器，然后将这些弱分类器组合成一个强分类器 </a:t>
            </a:r>
            <a:endParaRPr lang="en-US" altLang="zh-CN"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endParaRPr>
          </a:p>
          <a:p>
            <a:pPr algn="l">
              <a:lnSpc>
                <a:spcPct val="150000"/>
              </a:lnSpc>
            </a:pP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从特征集中随机选择多个特征，使用这些特征训练一个弱分类器，然后将多个弱分类器组合成一个强分类器 </a:t>
            </a:r>
            <a:endParaRPr lang="en-US" altLang="zh-CN"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endParaRPr>
          </a:p>
          <a:p>
            <a:pPr algn="l">
              <a:lnSpc>
                <a:spcPct val="150000"/>
              </a:lnSpc>
            </a:pP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以上都不是</a:t>
            </a:r>
            <a:endPar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endParaRPr>
          </a:p>
        </p:txBody>
      </p:sp>
      <p:sp>
        <p:nvSpPr>
          <p:cNvPr id="15" name="文本框 14"/>
          <p:cNvSpPr txBox="1"/>
          <p:nvPr/>
        </p:nvSpPr>
        <p:spPr>
          <a:xfrm>
            <a:off x="1968661" y="4759706"/>
            <a:ext cx="2834350" cy="385234"/>
          </a:xfrm>
          <a:prstGeom prst="rect">
            <a:avLst/>
          </a:prstGeom>
          <a:noFill/>
        </p:spPr>
        <p:txBody>
          <a:bodyPr wrap="square">
            <a:spAutoFit/>
          </a:bodyPr>
          <a:lstStyle/>
          <a:p>
            <a:pPr algn="l">
              <a:lnSpc>
                <a:spcPct val="150000"/>
              </a:lnSpc>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正确答案</a:t>
            </a:r>
            <a:r>
              <a:rPr lang="zh-CN" altLang="en-US" sz="1400" b="0" i="0" dirty="0">
                <a:solidFill>
                  <a:schemeClr val="accent2">
                    <a:lumMod val="75000"/>
                  </a:schemeClr>
                </a:solidFill>
                <a:effectLst/>
                <a:latin typeface="Alibaba PuHuiTi" pitchFamily="18" charset="-122"/>
                <a:ea typeface="Alibaba PuHuiTi" pitchFamily="18" charset="-122"/>
                <a:cs typeface="Alibaba PuHuiTi" pitchFamily="18" charset="-122"/>
              </a:rPr>
              <a:t>：</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BC</a:t>
            </a:r>
            <a:r>
              <a:rPr lang="zh-CN" altLang="en-US" sz="1400" b="0" i="0" dirty="0">
                <a:solidFill>
                  <a:schemeClr val="accent2">
                    <a:lumMod val="75000"/>
                  </a:schemeClr>
                </a:solidFill>
                <a:effectLst/>
                <a:latin typeface="Alibaba PuHuiTi" pitchFamily="18" charset="-122"/>
                <a:ea typeface="Alibaba PuHuiTi" pitchFamily="18" charset="-122"/>
                <a:cs typeface="Alibaba PuHuiTi" pitchFamily="18" charset="-122"/>
              </a:rPr>
              <a:t> </a:t>
            </a:r>
            <a:endParaRPr lang="zh-CN" altLang="en-US" sz="1400" b="0" i="0" dirty="0">
              <a:solidFill>
                <a:schemeClr val="accent2">
                  <a:lumMod val="75000"/>
                </a:schemeClr>
              </a:solidFill>
              <a:effectLst/>
              <a:latin typeface="Alibaba PuHuiTi" pitchFamily="18" charset="-122"/>
              <a:ea typeface="Alibaba PuHuiTi" pitchFamily="18" charset="-122"/>
              <a:cs typeface="Alibaba PuHuiTi" pitchFamily="18" charset="-122"/>
            </a:endParaRPr>
          </a:p>
        </p:txBody>
      </p:sp>
      <p:sp>
        <p:nvSpPr>
          <p:cNvPr id="2" name="文本框 1"/>
          <p:cNvSpPr txBox="1"/>
          <p:nvPr/>
        </p:nvSpPr>
        <p:spPr>
          <a:xfrm>
            <a:off x="1714500" y="2057611"/>
            <a:ext cx="7279512" cy="385234"/>
          </a:xfrm>
          <a:prstGeom prst="rect">
            <a:avLst/>
          </a:prstGeom>
          <a:noFill/>
        </p:spPr>
        <p:txBody>
          <a:bodyPr wrap="square">
            <a:spAutoFit/>
          </a:bodyPr>
          <a:lstStyle/>
          <a:p>
            <a:pPr algn="l">
              <a:lnSpc>
                <a:spcPct val="150000"/>
              </a:lnSpc>
            </a:pPr>
            <a:r>
              <a:rPr lang="en-US" altLang="zh-CN"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1</a:t>
            </a:r>
            <a:r>
              <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a:t>
            </a:r>
            <a:r>
              <a:rPr lang="en-GB" altLang="zh-CN"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Bagging </a:t>
            </a:r>
            <a:r>
              <a:rPr lang="zh-CN" altLang="en-US"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rPr>
              <a:t>是什么意思，下面说法正确的</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是（）</a:t>
            </a:r>
            <a:endParaRPr lang="en-US" altLang="zh-CN" sz="1400" b="0" i="0" dirty="0">
              <a:solidFill>
                <a:schemeClr val="tx1">
                  <a:lumMod val="85000"/>
                  <a:lumOff val="15000"/>
                </a:schemeClr>
              </a:solidFill>
              <a:effectLst/>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73575" y="1334765"/>
            <a:ext cx="6420620" cy="4497463"/>
          </a:xfrm>
        </p:spPr>
        <p:txBody>
          <a:bodyPr anchor="t"/>
          <a:lstStyle/>
          <a:p>
            <a:r>
              <a:rPr lang="zh-CN" altLang="en-US" dirty="0">
                <a:solidFill>
                  <a:schemeClr val="tx1"/>
                </a:solidFill>
                <a:latin typeface="Alibaba PuHuiTi" pitchFamily="18" charset="-122"/>
                <a:ea typeface="Alibaba PuHuiTi" pitchFamily="18" charset="-122"/>
                <a:cs typeface="Alibaba PuHuiTi" pitchFamily="18" charset="-122"/>
              </a:rPr>
              <a:t>集成学习思想</a:t>
            </a:r>
            <a:endParaRPr lang="en-US" altLang="zh-CN" dirty="0">
              <a:solidFill>
                <a:schemeClr val="tx1"/>
              </a:solidFill>
              <a:latin typeface="Alibaba PuHuiTi" pitchFamily="18" charset="-122"/>
              <a:ea typeface="Alibaba PuHuiTi" pitchFamily="18" charset="-122"/>
              <a:cs typeface="Alibaba PuHuiTi" pitchFamily="18" charset="-122"/>
            </a:endParaRPr>
          </a:p>
          <a:p>
            <a:r>
              <a:rPr lang="zh-CN" altLang="en-US" dirty="0">
                <a:solidFill>
                  <a:srgbClr val="FF0000"/>
                </a:solidFill>
                <a:latin typeface="Alibaba PuHuiTi" pitchFamily="18" charset="-122"/>
                <a:ea typeface="Alibaba PuHuiTi" pitchFamily="18" charset="-122"/>
                <a:cs typeface="Alibaba PuHuiTi" pitchFamily="18" charset="-122"/>
              </a:rPr>
              <a:t>随机森林算法</a:t>
            </a:r>
            <a:endParaRPr lang="en-US" altLang="zh-CN" dirty="0">
              <a:solidFill>
                <a:srgbClr val="FF0000"/>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GBDT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sz="16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sz="1400" b="0"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38358" y="869546"/>
            <a:ext cx="6298881" cy="4855845"/>
          </a:xfrm>
        </p:spPr>
        <p:txBody>
          <a:bodyPr/>
          <a:lstStyle/>
          <a:p>
            <a:pPr algn="l"/>
            <a:r>
              <a:rPr lang="zh-CN" altLang="en-US" b="0" i="0" u="none" strike="noStrike" dirty="0">
                <a:solidFill>
                  <a:srgbClr val="333333"/>
                </a:solidFill>
                <a:effectLst/>
                <a:latin typeface="Open Sans" panose="020B0606030504020204" pitchFamily="34" charset="0"/>
              </a:rPr>
              <a:t>理解随机森林的构建方法</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知道随机森林的</a:t>
            </a:r>
            <a:r>
              <a:rPr lang="en-GB" altLang="zh-CN" b="0" i="0" u="none" strike="noStrike" dirty="0">
                <a:solidFill>
                  <a:srgbClr val="333333"/>
                </a:solidFill>
                <a:effectLst/>
                <a:latin typeface="Open Sans" panose="020B0606030504020204" pitchFamily="34" charset="0"/>
              </a:rPr>
              <a:t>API</a:t>
            </a:r>
            <a:endParaRPr lang="en-GB" altLang="zh-CN"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能够使用随机森林完成分类任务</a:t>
            </a:r>
            <a:endParaRPr lang="zh-CN" altLang="en-US" b="0" i="0" u="none" strike="noStrike" dirty="0">
              <a:solidFill>
                <a:srgbClr val="333333"/>
              </a:solidFill>
              <a:effectLst/>
              <a:latin typeface="Open Sans" panose="020B0606030504020204" pitchFamily="34" charset="0"/>
            </a:endParaRPr>
          </a:p>
          <a:p>
            <a:pPr marL="0" indent="0">
              <a:buNone/>
            </a:pP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随机森林算法</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1117469" y="1357169"/>
            <a:ext cx="10496462"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随机森林是</a:t>
            </a:r>
            <a:r>
              <a:rPr lang="zh-CN" altLang="en-US" b="0" i="0" u="none" strike="noStrike" dirty="0">
                <a:solidFill>
                  <a:srgbClr val="333333"/>
                </a:solidFill>
                <a:effectLst/>
                <a:latin typeface="Open Sans" panose="020B0606030504020204" pitchFamily="34" charset="0"/>
              </a:rPr>
              <a:t>基于 </a:t>
            </a:r>
            <a:r>
              <a:rPr lang="en-GB" altLang="zh-CN" b="0" i="0" u="none" strike="noStrike" dirty="0">
                <a:solidFill>
                  <a:srgbClr val="333333"/>
                </a:solidFill>
                <a:effectLst/>
                <a:latin typeface="Open Sans" panose="020B0606030504020204" pitchFamily="34" charset="0"/>
              </a:rPr>
              <a:t>Bagging </a:t>
            </a:r>
            <a:r>
              <a:rPr lang="zh-CN" altLang="en-US" b="0" i="0" u="none" strike="noStrike" dirty="0">
                <a:solidFill>
                  <a:srgbClr val="333333"/>
                </a:solidFill>
                <a:effectLst/>
                <a:latin typeface="Open Sans" panose="020B0606030504020204" pitchFamily="34" charset="0"/>
              </a:rPr>
              <a:t>思想实现的一种集成学习算法，采用决策树模型作为每一个弱学习器</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a:t>
            </a: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训练：</a:t>
            </a:r>
            <a:endParaRPr lang="zh-CN" altLang="en-US" b="0" i="0" u="none" strike="noStrike" dirty="0">
              <a:solidFill>
                <a:srgbClr val="333333"/>
              </a:solidFill>
              <a:effectLst/>
              <a:latin typeface="Open Sans" panose="020B0606030504020204" pitchFamily="34" charset="0"/>
            </a:endParaRPr>
          </a:p>
          <a:p>
            <a:pPr marL="742950" lvl="1" indent="-285750" algn="l">
              <a:buFont typeface="+mj-lt"/>
              <a:buAutoNum type="arabicPeriod"/>
            </a:pPr>
            <a:r>
              <a:rPr lang="zh-CN" altLang="en-US" b="0" i="0" u="none" strike="noStrike" dirty="0">
                <a:solidFill>
                  <a:srgbClr val="333333"/>
                </a:solidFill>
                <a:effectLst/>
                <a:latin typeface="Open Sans" panose="020B0606030504020204" pitchFamily="34" charset="0"/>
              </a:rPr>
              <a:t>有放回的产生训练样本</a:t>
            </a:r>
            <a:endParaRPr lang="zh-CN" altLang="en-US" b="0" i="0" u="none" strike="noStrike" dirty="0">
              <a:solidFill>
                <a:srgbClr val="333333"/>
              </a:solidFill>
              <a:effectLst/>
              <a:latin typeface="Open Sans" panose="020B0606030504020204" pitchFamily="34" charset="0"/>
            </a:endParaRPr>
          </a:p>
          <a:p>
            <a:pPr marL="742950" lvl="1" indent="-285750" algn="l">
              <a:buFont typeface="+mj-lt"/>
              <a:buAutoNum type="arabicPeriod"/>
            </a:pPr>
            <a:r>
              <a:rPr lang="zh-CN" altLang="en-US" b="0" i="0" u="none" strike="noStrike" dirty="0">
                <a:solidFill>
                  <a:srgbClr val="333333"/>
                </a:solidFill>
                <a:effectLst/>
                <a:latin typeface="Open Sans" panose="020B0606030504020204" pitchFamily="34" charset="0"/>
              </a:rPr>
              <a:t>随机挑选 </a:t>
            </a:r>
            <a:r>
              <a:rPr lang="en-GB" altLang="zh-CN" b="0" i="0" u="none" strike="noStrike" dirty="0">
                <a:solidFill>
                  <a:srgbClr val="333333"/>
                </a:solidFill>
                <a:effectLst/>
                <a:latin typeface="Open Sans" panose="020B0606030504020204" pitchFamily="34" charset="0"/>
              </a:rPr>
              <a:t>n </a:t>
            </a:r>
            <a:r>
              <a:rPr lang="zh-CN" altLang="en-US" b="0" i="0" u="none" strike="noStrike" dirty="0">
                <a:solidFill>
                  <a:srgbClr val="333333"/>
                </a:solidFill>
                <a:effectLst/>
                <a:latin typeface="Open Sans" panose="020B0606030504020204" pitchFamily="34" charset="0"/>
              </a:rPr>
              <a:t>个特征（</a:t>
            </a:r>
            <a:r>
              <a:rPr lang="en-GB" altLang="zh-CN" b="0" i="0" u="none" strike="noStrike" dirty="0">
                <a:solidFill>
                  <a:srgbClr val="333333"/>
                </a:solidFill>
                <a:effectLst/>
                <a:latin typeface="Open Sans" panose="020B0606030504020204" pitchFamily="34" charset="0"/>
              </a:rPr>
              <a:t>n </a:t>
            </a:r>
            <a:r>
              <a:rPr lang="zh-CN" altLang="en-US" b="0" i="0" u="none" strike="noStrike" dirty="0">
                <a:solidFill>
                  <a:srgbClr val="333333"/>
                </a:solidFill>
                <a:effectLst/>
                <a:latin typeface="Open Sans" panose="020B0606030504020204" pitchFamily="34" charset="0"/>
              </a:rPr>
              <a:t>小于总特征数量）</a:t>
            </a:r>
            <a:endParaRPr lang="zh-CN" altLang="en-US"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预测：平权投票，多数表决输出预测结果</a:t>
            </a:r>
            <a:endParaRPr lang="zh-CN" altLang="en-US" b="0" i="0" u="none" strike="noStrike" dirty="0">
              <a:solidFill>
                <a:srgbClr val="333333"/>
              </a:solidFill>
              <a:effectLst/>
              <a:latin typeface="Open Sans" panose="020B0606030504020204" pitchFamily="34" charset="0"/>
            </a:endParaRPr>
          </a:p>
          <a:p>
            <a:pPr>
              <a:defRPr/>
            </a:pP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5" name="AutoShape 2" descr="image-20230905235742221"/>
          <p:cNvSpPr>
            <a:spLocks noChangeAspect="1" noChangeArrowheads="1"/>
          </p:cNvSpPr>
          <p:nvPr/>
        </p:nvSpPr>
        <p:spPr bwMode="auto">
          <a:xfrm>
            <a:off x="92075" y="38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1"/>
          <a:stretch>
            <a:fillRect/>
          </a:stretch>
        </p:blipFill>
        <p:spPr>
          <a:xfrm>
            <a:off x="2188882" y="3616954"/>
            <a:ext cx="6146800" cy="2768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随机森林步骤</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685563" y="1937431"/>
            <a:ext cx="11145121" cy="41612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随机森林算法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概念</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1117469" y="1277479"/>
            <a:ext cx="6744269"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思考题</a:t>
            </a: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1</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b="0" i="0" dirty="0">
                <a:effectLst/>
                <a:latin typeface="Roboto" panose="02000000000000000000" pitchFamily="2" charset="0"/>
              </a:rPr>
              <a:t>为什么要随机抽样训练集？　　</a:t>
            </a:r>
            <a:endParaRPr lang="zh-CN" altLang="en-US" b="0" i="0" dirty="0">
              <a:effectLst/>
              <a:latin typeface="Roboto" panose="02000000000000000000" pitchFamily="2" charset="0"/>
            </a:endParaRPr>
          </a:p>
          <a:p>
            <a:pPr marL="285750" indent="-285750">
              <a:buFont typeface="Arial" panose="020B0604020202020204" pitchFamily="34" charset="0"/>
              <a:buChar char="•"/>
              <a:defRPr/>
            </a:pP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9" name="文本占位符 2"/>
          <p:cNvSpPr txBox="1"/>
          <p:nvPr/>
        </p:nvSpPr>
        <p:spPr>
          <a:xfrm>
            <a:off x="1670674" y="1823228"/>
            <a:ext cx="8713548"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如果不进行随机抽样，</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每棵树的训练集都一样</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，那么最终训练出的树分类结果也是完全一样。</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117469" y="2470403"/>
            <a:ext cx="6744269"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思考题</a:t>
            </a: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2</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b="0" i="0" dirty="0">
                <a:effectLst/>
                <a:latin typeface="Roboto" panose="02000000000000000000" pitchFamily="2" charset="0"/>
              </a:rPr>
              <a:t>为什么要有放回地抽样？</a:t>
            </a:r>
            <a:endParaRPr lang="zh-CN" altLang="en-US" b="0" i="0" dirty="0">
              <a:effectLst/>
              <a:latin typeface="Roboto" panose="02000000000000000000" pitchFamily="2" charset="0"/>
            </a:endParaRPr>
          </a:p>
          <a:p>
            <a:pPr marL="285750" indent="-285750">
              <a:buFont typeface="Arial" panose="020B0604020202020204" pitchFamily="34" charset="0"/>
              <a:buChar char="•"/>
              <a:defRPr/>
            </a:pP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1670674" y="3016151"/>
            <a:ext cx="9102429" cy="1519043"/>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t>如果不是有放回的抽样，那么每棵树的训练样本都是不同的，</a:t>
            </a:r>
            <a:r>
              <a:rPr lang="zh-CN" altLang="en-US" sz="1400" dirty="0">
                <a:solidFill>
                  <a:schemeClr val="accent2">
                    <a:lumMod val="75000"/>
                  </a:schemeClr>
                </a:solidFill>
              </a:rPr>
              <a:t>都是没有交集的</a:t>
            </a:r>
            <a:r>
              <a:rPr lang="zh-CN" altLang="en-US" sz="1400" dirty="0"/>
              <a:t>，这样每棵树都是“有偏的”，也就是说每棵树训练出来都是有很大的差异的；而随机森林最后分类取决于多棵树（弱分类器）的</a:t>
            </a:r>
            <a:r>
              <a:rPr lang="zh-CN" altLang="en-US" sz="1400" dirty="0">
                <a:solidFill>
                  <a:schemeClr val="accent2">
                    <a:lumMod val="75000"/>
                  </a:schemeClr>
                </a:solidFill>
              </a:rPr>
              <a:t>投票表决。</a:t>
            </a:r>
            <a:endParaRPr lang="en-US" altLang="zh-CN" sz="1400" dirty="0">
              <a:solidFill>
                <a:schemeClr val="accent2">
                  <a:lumMod val="75000"/>
                </a:schemeClr>
              </a:solidFill>
            </a:endParaRPr>
          </a:p>
          <a:p>
            <a:pPr marL="285750" indent="-285750">
              <a:buFont typeface="Arial" panose="020B0604020202020204" pitchFamily="34" charset="0"/>
              <a:buChar char="•"/>
              <a:defRPr/>
            </a:pPr>
            <a:r>
              <a:rPr lang="zh-CN" altLang="en-US" sz="1400" dirty="0">
                <a:latin typeface="Alibaba PuHuiTi" pitchFamily="18" charset="-122"/>
                <a:ea typeface="Alibaba PuHuiTi" pitchFamily="18" charset="-122"/>
                <a:cs typeface="Alibaba PuHuiTi" pitchFamily="18" charset="-122"/>
              </a:rPr>
              <a:t>综上：弱学习器的训练样本既有</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交集</a:t>
            </a:r>
            <a:r>
              <a:rPr lang="zh-CN" altLang="en-US" sz="1400" dirty="0">
                <a:latin typeface="Alibaba PuHuiTi" pitchFamily="18" charset="-122"/>
                <a:ea typeface="Alibaba PuHuiTi" pitchFamily="18" charset="-122"/>
                <a:cs typeface="Alibaba PuHuiTi" pitchFamily="18" charset="-122"/>
              </a:rPr>
              <a:t>也有</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差异数据</a:t>
            </a:r>
            <a:r>
              <a:rPr lang="zh-CN" altLang="en-US" sz="1400" dirty="0">
                <a:latin typeface="Alibaba PuHuiTi" pitchFamily="18" charset="-122"/>
                <a:ea typeface="Alibaba PuHuiTi" pitchFamily="18" charset="-122"/>
                <a:cs typeface="Alibaba PuHuiTi" pitchFamily="18" charset="-122"/>
              </a:rPr>
              <a:t>，更容易</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发挥投票表决效果</a:t>
            </a:r>
            <a:endPar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随机森林算法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710879" y="1498854"/>
            <a:ext cx="10031678" cy="41292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762783" y="1267858"/>
            <a:ext cx="6420620" cy="4497463"/>
          </a:xfrm>
        </p:spPr>
        <p:txBody>
          <a:bodyPr anchor="t"/>
          <a:lstStyle/>
          <a:p>
            <a:r>
              <a:rPr lang="zh-CN" altLang="en-US" dirty="0">
                <a:solidFill>
                  <a:schemeClr val="accent2">
                    <a:lumMod val="75000"/>
                  </a:schemeClr>
                </a:solidFill>
                <a:latin typeface="Alibaba PuHuiTi" pitchFamily="18" charset="-122"/>
                <a:ea typeface="Alibaba PuHuiTi" pitchFamily="18" charset="-122"/>
                <a:cs typeface="Alibaba PuHuiTi" pitchFamily="18" charset="-122"/>
              </a:rPr>
              <a:t>集成学习思想</a:t>
            </a:r>
            <a:endParaRPr lang="en-US" altLang="zh-CN" dirty="0">
              <a:solidFill>
                <a:schemeClr val="accent2">
                  <a:lumMod val="75000"/>
                </a:schemeClr>
              </a:solidFill>
              <a:latin typeface="Alibaba PuHuiTi" pitchFamily="18" charset="-122"/>
              <a:ea typeface="Alibaba PuHuiTi" pitchFamily="18" charset="-122"/>
              <a:cs typeface="Alibaba PuHuiTi" pitchFamily="18" charset="-122"/>
            </a:endParaRPr>
          </a:p>
          <a:p>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随机森林算法</a:t>
            </a:r>
            <a:endPar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GBDT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sz="16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sz="1400" b="0"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随机森林算法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305909" y="1702173"/>
            <a:ext cx="9404873" cy="39186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泰坦尼克号案例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0" name="文本占位符 2"/>
          <p:cNvSpPr txBox="1"/>
          <p:nvPr/>
        </p:nvSpPr>
        <p:spPr>
          <a:xfrm>
            <a:off x="1649600" y="6259201"/>
            <a:ext cx="7792856" cy="46929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Roboto" panose="02000000000000000000" pitchFamily="2" charset="0"/>
              <a:ea typeface="Alibaba PuHuiTi" pitchFamily="18" charset="-122"/>
              <a:cs typeface="Alibaba PuHuiTi" pitchFamily="18" charset="-122"/>
            </a:endParaRPr>
          </a:p>
        </p:txBody>
      </p:sp>
      <p:sp>
        <p:nvSpPr>
          <p:cNvPr id="6" name="TextBox 3"/>
          <p:cNvSpPr txBox="1"/>
          <p:nvPr/>
        </p:nvSpPr>
        <p:spPr>
          <a:xfrm>
            <a:off x="2106949" y="1320436"/>
            <a:ext cx="7244211" cy="5262979"/>
          </a:xfrm>
          <a:prstGeom prst="rect">
            <a:avLst/>
          </a:prstGeom>
          <a:solidFill>
            <a:srgbClr val="FFFFE4"/>
          </a:solidFill>
          <a:ln w="3175">
            <a:solidFill>
              <a:srgbClr val="919191"/>
            </a:solidFill>
          </a:ln>
        </p:spPr>
        <p:txBody>
          <a:bodyPr wrap="square">
            <a:spAutoFit/>
          </a:bodyPr>
          <a:lstStyle/>
          <a:p>
            <a:pPr lvl="0">
              <a:defRPr/>
            </a:pPr>
            <a:r>
              <a:rPr lang="en-GB" altLang="zh-CN" sz="1400" dirty="0">
                <a:solidFill>
                  <a:srgbClr val="0033B3"/>
                </a:solidFill>
              </a:rPr>
              <a:t>import </a:t>
            </a:r>
            <a:r>
              <a:rPr lang="en-GB" altLang="zh-CN" sz="1400" dirty="0"/>
              <a:t>pandas </a:t>
            </a:r>
            <a:r>
              <a:rPr lang="en-GB" altLang="zh-CN" sz="1400" dirty="0">
                <a:solidFill>
                  <a:srgbClr val="0033B3"/>
                </a:solidFill>
              </a:rPr>
              <a:t>as </a:t>
            </a:r>
            <a:r>
              <a:rPr lang="en-GB" altLang="zh-CN" sz="1400" dirty="0"/>
              <a:t>pd</a:t>
            </a:r>
            <a:br>
              <a:rPr lang="en-GB" altLang="zh-CN" sz="1400" dirty="0"/>
            </a:br>
            <a:r>
              <a:rPr lang="en-GB" altLang="zh-CN" sz="1400" dirty="0">
                <a:solidFill>
                  <a:srgbClr val="0033B3"/>
                </a:solidFill>
              </a:rPr>
              <a:t>from </a:t>
            </a:r>
            <a:r>
              <a:rPr lang="en-GB" altLang="zh-CN" sz="1400" dirty="0" err="1"/>
              <a:t>sklearn.model_selection</a:t>
            </a:r>
            <a:r>
              <a:rPr lang="en-GB" altLang="zh-CN" sz="1400" dirty="0"/>
              <a:t> </a:t>
            </a:r>
            <a:r>
              <a:rPr lang="en-GB" altLang="zh-CN" sz="1400" dirty="0">
                <a:solidFill>
                  <a:srgbClr val="0033B3"/>
                </a:solidFill>
              </a:rPr>
              <a:t>import </a:t>
            </a:r>
            <a:r>
              <a:rPr lang="en-GB" altLang="zh-CN" sz="1400" dirty="0" err="1"/>
              <a:t>train_test_split</a:t>
            </a:r>
            <a:br>
              <a:rPr lang="en-GB" altLang="zh-CN" sz="1400" dirty="0"/>
            </a:br>
            <a:r>
              <a:rPr lang="en-GB" altLang="zh-CN" sz="1400" dirty="0">
                <a:solidFill>
                  <a:srgbClr val="0033B3"/>
                </a:solidFill>
              </a:rPr>
              <a:t>from </a:t>
            </a:r>
            <a:r>
              <a:rPr lang="en-GB" altLang="zh-CN" sz="1400" dirty="0" err="1"/>
              <a:t>sklearn.tree</a:t>
            </a:r>
            <a:r>
              <a:rPr lang="en-GB" altLang="zh-CN" sz="1400" dirty="0"/>
              <a:t> </a:t>
            </a:r>
            <a:r>
              <a:rPr lang="en-GB" altLang="zh-CN" sz="1400" dirty="0">
                <a:solidFill>
                  <a:srgbClr val="0033B3"/>
                </a:solidFill>
              </a:rPr>
              <a:t>import </a:t>
            </a:r>
            <a:r>
              <a:rPr lang="en-GB" altLang="zh-CN" sz="1400" dirty="0" err="1"/>
              <a:t>DecisionTreeClassifier</a:t>
            </a:r>
            <a:br>
              <a:rPr lang="en-GB" altLang="zh-CN" sz="1400" dirty="0"/>
            </a:br>
            <a:r>
              <a:rPr lang="en-GB" altLang="zh-CN" sz="1400" dirty="0">
                <a:solidFill>
                  <a:srgbClr val="0033B3"/>
                </a:solidFill>
              </a:rPr>
              <a:t>from </a:t>
            </a:r>
            <a:r>
              <a:rPr lang="en-GB" altLang="zh-CN" sz="1400" dirty="0" err="1"/>
              <a:t>sklearn.ensemble</a:t>
            </a:r>
            <a:r>
              <a:rPr lang="en-GB" altLang="zh-CN" sz="1400" dirty="0"/>
              <a:t> </a:t>
            </a:r>
            <a:r>
              <a:rPr lang="en-GB" altLang="zh-CN" sz="1400" dirty="0">
                <a:solidFill>
                  <a:srgbClr val="0033B3"/>
                </a:solidFill>
              </a:rPr>
              <a:t>import </a:t>
            </a:r>
            <a:r>
              <a:rPr lang="en-GB" altLang="zh-CN" sz="1400" dirty="0" err="1"/>
              <a:t>RandomForestClassifier</a:t>
            </a:r>
            <a:br>
              <a:rPr lang="en-GB" altLang="zh-CN" sz="1400" dirty="0"/>
            </a:br>
            <a:r>
              <a:rPr lang="en-GB" altLang="zh-CN" sz="1400" dirty="0">
                <a:solidFill>
                  <a:srgbClr val="0033B3"/>
                </a:solidFill>
              </a:rPr>
              <a:t>from </a:t>
            </a:r>
            <a:r>
              <a:rPr lang="en-GB" altLang="zh-CN" sz="1400" dirty="0" err="1"/>
              <a:t>sklearn.model_selection</a:t>
            </a:r>
            <a:r>
              <a:rPr lang="en-GB" altLang="zh-CN" sz="1400" dirty="0"/>
              <a:t> </a:t>
            </a:r>
            <a:r>
              <a:rPr lang="en-GB" altLang="zh-CN" sz="1400" dirty="0">
                <a:solidFill>
                  <a:srgbClr val="0033B3"/>
                </a:solidFill>
              </a:rPr>
              <a:t>import </a:t>
            </a:r>
            <a:r>
              <a:rPr lang="en-GB" altLang="zh-CN" sz="1400" dirty="0" err="1"/>
              <a:t>GridSearchCV</a:t>
            </a:r>
            <a:br>
              <a:rPr lang="en-GB" altLang="zh-CN" sz="1400" dirty="0"/>
            </a:br>
            <a:br>
              <a:rPr lang="en-GB" altLang="zh-CN" sz="1400" dirty="0"/>
            </a:br>
            <a:r>
              <a:rPr lang="en-GB" altLang="zh-CN" sz="1400" dirty="0">
                <a:solidFill>
                  <a:srgbClr val="0033B3"/>
                </a:solidFill>
              </a:rPr>
              <a:t>def </a:t>
            </a:r>
            <a:r>
              <a:rPr lang="en-GB" altLang="zh-CN" sz="1400" dirty="0">
                <a:solidFill>
                  <a:srgbClr val="00627A"/>
                </a:solidFill>
              </a:rPr>
              <a:t>dm01_</a:t>
            </a:r>
            <a:r>
              <a:rPr lang="zh-CN" altLang="en-US" sz="1400" dirty="0">
                <a:solidFill>
                  <a:srgbClr val="00627A"/>
                </a:solidFill>
              </a:rPr>
              <a:t>随机森林</a:t>
            </a:r>
            <a:r>
              <a:rPr lang="en-US" altLang="zh-CN" sz="1400" dirty="0"/>
              <a:t>():</a:t>
            </a:r>
            <a:br>
              <a:rPr lang="en-US" altLang="zh-CN" sz="1400" dirty="0"/>
            </a:br>
            <a:r>
              <a:rPr lang="en-US" altLang="zh-CN" sz="1400" dirty="0"/>
              <a:t>    </a:t>
            </a:r>
            <a:r>
              <a:rPr lang="en-US" altLang="zh-CN" sz="1400" i="1" dirty="0">
                <a:solidFill>
                  <a:srgbClr val="8C8C8C"/>
                </a:solidFill>
              </a:rPr>
              <a:t># 1 </a:t>
            </a:r>
            <a:r>
              <a:rPr lang="zh-CN" altLang="en-US" sz="1400" i="1" dirty="0">
                <a:solidFill>
                  <a:srgbClr val="8C8C8C"/>
                </a:solidFill>
              </a:rPr>
              <a:t>获取数据集</a:t>
            </a:r>
            <a:br>
              <a:rPr lang="zh-CN" altLang="en-US" sz="1400" i="1" dirty="0">
                <a:solidFill>
                  <a:srgbClr val="8C8C8C"/>
                </a:solidFill>
              </a:rPr>
            </a:br>
            <a:r>
              <a:rPr lang="zh-CN" altLang="en-US" sz="1400" i="1" dirty="0">
                <a:solidFill>
                  <a:srgbClr val="8C8C8C"/>
                </a:solidFill>
              </a:rPr>
              <a:t>    </a:t>
            </a:r>
            <a:r>
              <a:rPr lang="en-GB" altLang="zh-CN" sz="1400" dirty="0"/>
              <a:t>titan = </a:t>
            </a:r>
            <a:r>
              <a:rPr lang="en-GB" altLang="zh-CN" sz="1400" dirty="0" err="1"/>
              <a:t>pd.read_csv</a:t>
            </a:r>
            <a:r>
              <a:rPr lang="en-GB" altLang="zh-CN" sz="1400" dirty="0"/>
              <a:t>(</a:t>
            </a:r>
            <a:r>
              <a:rPr lang="en-GB" altLang="zh-CN" sz="1400" dirty="0">
                <a:solidFill>
                  <a:srgbClr val="067D17"/>
                </a:solidFill>
              </a:rPr>
              <a:t>“./data/titanic/</a:t>
            </a:r>
            <a:r>
              <a:rPr lang="en-GB" altLang="zh-CN" sz="1400" dirty="0" err="1">
                <a:solidFill>
                  <a:srgbClr val="067D17"/>
                </a:solidFill>
              </a:rPr>
              <a:t>train.csv</a:t>
            </a:r>
            <a:r>
              <a:rPr lang="en-GB" altLang="zh-CN" sz="1400" dirty="0">
                <a:solidFill>
                  <a:srgbClr val="067D17"/>
                </a:solidFill>
              </a:rPr>
              <a:t>”</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rPr>
              <a:t># 2 </a:t>
            </a:r>
            <a:r>
              <a:rPr lang="zh-CN" altLang="en-US" sz="1400" i="1" dirty="0">
                <a:solidFill>
                  <a:srgbClr val="8C8C8C"/>
                </a:solidFill>
              </a:rPr>
              <a:t>确定特征值和目标值</a:t>
            </a:r>
            <a:br>
              <a:rPr lang="zh-CN" altLang="en-US" sz="1400" i="1" dirty="0">
                <a:solidFill>
                  <a:srgbClr val="8C8C8C"/>
                </a:solidFill>
              </a:rPr>
            </a:br>
            <a:r>
              <a:rPr lang="zh-CN" altLang="en-US" sz="1400" i="1" dirty="0">
                <a:solidFill>
                  <a:srgbClr val="8C8C8C"/>
                </a:solidFill>
              </a:rPr>
              <a:t>    </a:t>
            </a:r>
            <a:r>
              <a:rPr lang="en-GB" altLang="zh-CN" sz="1400" dirty="0"/>
              <a:t>x = titan[[</a:t>
            </a:r>
            <a:r>
              <a:rPr lang="en-GB" altLang="zh-CN" sz="1400" dirty="0">
                <a:solidFill>
                  <a:srgbClr val="067D17"/>
                </a:solidFill>
              </a:rPr>
              <a:t>“</a:t>
            </a:r>
            <a:r>
              <a:rPr lang="en-GB" altLang="zh-CN" sz="1400" dirty="0" err="1">
                <a:solidFill>
                  <a:srgbClr val="067D17"/>
                </a:solidFill>
              </a:rPr>
              <a:t>Pclass</a:t>
            </a:r>
            <a:r>
              <a:rPr lang="en-GB" altLang="zh-CN" sz="1400" dirty="0">
                <a:solidFill>
                  <a:srgbClr val="067D17"/>
                </a:solidFill>
              </a:rPr>
              <a:t>”</a:t>
            </a:r>
            <a:r>
              <a:rPr lang="en-GB" altLang="zh-CN" sz="1400" dirty="0"/>
              <a:t>, </a:t>
            </a:r>
            <a:r>
              <a:rPr lang="en-GB" altLang="zh-CN" sz="1400" dirty="0">
                <a:solidFill>
                  <a:srgbClr val="067D17"/>
                </a:solidFill>
              </a:rPr>
              <a:t>“Age”</a:t>
            </a:r>
            <a:r>
              <a:rPr lang="en-GB" altLang="zh-CN" sz="1400" dirty="0"/>
              <a:t>, </a:t>
            </a:r>
            <a:r>
              <a:rPr lang="en-GB" altLang="zh-CN" sz="1400" dirty="0">
                <a:solidFill>
                  <a:srgbClr val="067D17"/>
                </a:solidFill>
              </a:rPr>
              <a:t>“Sex”</a:t>
            </a:r>
            <a:r>
              <a:rPr lang="en-GB" altLang="zh-CN" sz="1400" dirty="0"/>
              <a:t>]].copy()</a:t>
            </a:r>
            <a:br>
              <a:rPr lang="en-GB" altLang="zh-CN" sz="1400" dirty="0"/>
            </a:br>
            <a:r>
              <a:rPr lang="en-GB" altLang="zh-CN" sz="1400" dirty="0"/>
              <a:t>    y = titan[</a:t>
            </a:r>
            <a:r>
              <a:rPr lang="en-GB" altLang="zh-CN" sz="1400" dirty="0">
                <a:solidFill>
                  <a:srgbClr val="067D17"/>
                </a:solidFill>
              </a:rPr>
              <a:t>“Survived”</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rPr>
              <a:t># 3-1 </a:t>
            </a:r>
            <a:r>
              <a:rPr lang="zh-CN" altLang="en-US" sz="1400" i="1" dirty="0">
                <a:solidFill>
                  <a:srgbClr val="8C8C8C"/>
                </a:solidFill>
              </a:rPr>
              <a:t>处理数据</a:t>
            </a:r>
            <a:r>
              <a:rPr lang="en-US" altLang="zh-CN" sz="1400" i="1" dirty="0">
                <a:solidFill>
                  <a:srgbClr val="8C8C8C"/>
                </a:solidFill>
              </a:rPr>
              <a:t>-</a:t>
            </a:r>
            <a:r>
              <a:rPr lang="zh-CN" altLang="en-US" sz="1400" i="1" dirty="0">
                <a:solidFill>
                  <a:srgbClr val="8C8C8C"/>
                </a:solidFill>
              </a:rPr>
              <a:t>处理缺失值</a:t>
            </a:r>
            <a:br>
              <a:rPr lang="zh-CN" altLang="en-US" sz="1400" i="1" dirty="0">
                <a:solidFill>
                  <a:srgbClr val="8C8C8C"/>
                </a:solidFill>
              </a:rPr>
            </a:br>
            <a:r>
              <a:rPr lang="zh-CN" altLang="en-US" sz="1400" i="1" dirty="0">
                <a:solidFill>
                  <a:srgbClr val="8C8C8C"/>
                </a:solidFill>
              </a:rPr>
              <a:t>    </a:t>
            </a:r>
            <a:r>
              <a:rPr lang="en-GB" altLang="zh-CN" sz="1400" dirty="0"/>
              <a:t>x[</a:t>
            </a:r>
            <a:r>
              <a:rPr lang="en-GB" altLang="zh-CN" sz="1400" dirty="0">
                <a:solidFill>
                  <a:srgbClr val="067D17"/>
                </a:solidFill>
              </a:rPr>
              <a:t>‘Age’</a:t>
            </a:r>
            <a:r>
              <a:rPr lang="en-GB" altLang="zh-CN" sz="1400" dirty="0"/>
              <a:t>].</a:t>
            </a:r>
            <a:r>
              <a:rPr lang="en-GB" altLang="zh-CN" sz="1400" dirty="0" err="1"/>
              <a:t>fillna</a:t>
            </a:r>
            <a:r>
              <a:rPr lang="en-GB" altLang="zh-CN" sz="1400" dirty="0"/>
              <a:t>(</a:t>
            </a:r>
            <a:r>
              <a:rPr lang="en-GB" altLang="zh-CN" sz="1400" dirty="0">
                <a:solidFill>
                  <a:srgbClr val="660099"/>
                </a:solidFill>
              </a:rPr>
              <a:t>value</a:t>
            </a:r>
            <a:r>
              <a:rPr lang="en-GB" altLang="zh-CN" sz="1400" dirty="0"/>
              <a:t>=titan[</a:t>
            </a:r>
            <a:r>
              <a:rPr lang="en-GB" altLang="zh-CN" sz="1400" dirty="0">
                <a:solidFill>
                  <a:srgbClr val="067D17"/>
                </a:solidFill>
              </a:rPr>
              <a:t>“Age”</a:t>
            </a:r>
            <a:r>
              <a:rPr lang="en-GB" altLang="zh-CN" sz="1400" dirty="0"/>
              <a:t>].mean(), </a:t>
            </a:r>
            <a:r>
              <a:rPr lang="en-GB" altLang="zh-CN" sz="1400" dirty="0" err="1">
                <a:solidFill>
                  <a:srgbClr val="660099"/>
                </a:solidFill>
              </a:rPr>
              <a:t>inplace</a:t>
            </a:r>
            <a:r>
              <a:rPr lang="en-GB" altLang="zh-CN" sz="1400" dirty="0"/>
              <a:t>=</a:t>
            </a:r>
            <a:r>
              <a:rPr lang="en-GB" altLang="zh-CN" sz="1400" dirty="0">
                <a:solidFill>
                  <a:srgbClr val="0033B3"/>
                </a:solidFill>
              </a:rPr>
              <a:t>True</a:t>
            </a:r>
            <a:r>
              <a:rPr lang="en-GB" altLang="zh-CN" sz="1400" dirty="0"/>
              <a:t>)</a:t>
            </a:r>
            <a:br>
              <a:rPr lang="en-GB" altLang="zh-CN" sz="1400" dirty="0"/>
            </a:br>
            <a:r>
              <a:rPr lang="en-GB" altLang="zh-CN" sz="1400" dirty="0"/>
              <a:t>    </a:t>
            </a:r>
            <a:r>
              <a:rPr lang="en-GB" altLang="zh-CN" sz="1400" dirty="0">
                <a:solidFill>
                  <a:srgbClr val="000080"/>
                </a:solidFill>
              </a:rPr>
              <a:t>print</a:t>
            </a:r>
            <a:r>
              <a:rPr lang="en-GB" altLang="zh-CN" sz="1400" dirty="0"/>
              <a:t>(</a:t>
            </a:r>
            <a:r>
              <a:rPr lang="en-GB" altLang="zh-CN" sz="1400" dirty="0" err="1"/>
              <a:t>x.head</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rPr>
              <a:t># 3-2 one-hot</a:t>
            </a:r>
            <a:r>
              <a:rPr lang="zh-CN" altLang="en-US" sz="1400" i="1" dirty="0">
                <a:solidFill>
                  <a:srgbClr val="8C8C8C"/>
                </a:solidFill>
              </a:rPr>
              <a:t>编码</a:t>
            </a:r>
            <a:br>
              <a:rPr lang="zh-CN" altLang="en-US" sz="1400" i="1" dirty="0">
                <a:solidFill>
                  <a:srgbClr val="8C8C8C"/>
                </a:solidFill>
              </a:rPr>
            </a:br>
            <a:r>
              <a:rPr lang="zh-CN" altLang="en-US" sz="1400" i="1" dirty="0">
                <a:solidFill>
                  <a:srgbClr val="8C8C8C"/>
                </a:solidFill>
              </a:rPr>
              <a:t>    </a:t>
            </a:r>
            <a:r>
              <a:rPr lang="en-GB" altLang="zh-CN" sz="1400" dirty="0"/>
              <a:t>x = </a:t>
            </a:r>
            <a:r>
              <a:rPr lang="en-GB" altLang="zh-CN" sz="1400" dirty="0" err="1"/>
              <a:t>pd.get_dummies</a:t>
            </a:r>
            <a:r>
              <a:rPr lang="en-GB" altLang="zh-CN" sz="1400" dirty="0"/>
              <a:t>(x)</a:t>
            </a:r>
            <a:br>
              <a:rPr lang="en-GB" altLang="zh-CN" sz="1400" dirty="0"/>
            </a:br>
            <a:r>
              <a:rPr lang="en-GB" altLang="zh-CN" sz="1400" dirty="0"/>
              <a:t>   </a:t>
            </a:r>
            <a:br>
              <a:rPr lang="en-GB" altLang="zh-CN" sz="1400" dirty="0"/>
            </a:br>
            <a:r>
              <a:rPr lang="en-GB" altLang="zh-CN" sz="1400" dirty="0"/>
              <a:t>    </a:t>
            </a:r>
            <a:r>
              <a:rPr lang="en-GB" altLang="zh-CN" sz="1400" i="1" dirty="0">
                <a:solidFill>
                  <a:srgbClr val="8C8C8C"/>
                </a:solidFill>
              </a:rPr>
              <a:t># 4 </a:t>
            </a:r>
            <a:r>
              <a:rPr lang="zh-CN" altLang="en-US" sz="1400" i="1" dirty="0">
                <a:solidFill>
                  <a:srgbClr val="8C8C8C"/>
                </a:solidFill>
              </a:rPr>
              <a:t>数据集划分</a:t>
            </a:r>
            <a:br>
              <a:rPr lang="zh-CN" altLang="en-US" sz="1400" i="1" dirty="0">
                <a:solidFill>
                  <a:srgbClr val="8C8C8C"/>
                </a:solidFill>
              </a:rPr>
            </a:br>
            <a:r>
              <a:rPr lang="zh-CN" altLang="en-US" sz="1400" i="1" dirty="0">
                <a:solidFill>
                  <a:srgbClr val="8C8C8C"/>
                </a:solidFill>
              </a:rPr>
              <a:t>    </a:t>
            </a:r>
            <a:r>
              <a:rPr lang="en-GB" altLang="zh-CN" sz="1400" dirty="0" err="1"/>
              <a:t>x_train</a:t>
            </a:r>
            <a:r>
              <a:rPr lang="en-GB" altLang="zh-CN" sz="1400" dirty="0"/>
              <a:t>, </a:t>
            </a:r>
            <a:r>
              <a:rPr lang="en-GB" altLang="zh-CN" sz="1400" dirty="0" err="1"/>
              <a:t>x_test</a:t>
            </a:r>
            <a:r>
              <a:rPr lang="en-GB" altLang="zh-CN" sz="1400" dirty="0"/>
              <a:t>, </a:t>
            </a:r>
            <a:r>
              <a:rPr lang="en-GB" altLang="zh-CN" sz="1400" dirty="0" err="1"/>
              <a:t>y_train</a:t>
            </a:r>
            <a:r>
              <a:rPr lang="en-GB" altLang="zh-CN" sz="1400" dirty="0"/>
              <a:t>, </a:t>
            </a:r>
            <a:r>
              <a:rPr lang="en-GB" altLang="zh-CN" sz="1400" dirty="0" err="1"/>
              <a:t>y_test</a:t>
            </a:r>
            <a:r>
              <a:rPr lang="en-GB" altLang="zh-CN" sz="1400" dirty="0"/>
              <a:t> = \</a:t>
            </a:r>
            <a:br>
              <a:rPr lang="en-GB" altLang="zh-CN" sz="1400" dirty="0"/>
            </a:br>
            <a:r>
              <a:rPr lang="en-GB" altLang="zh-CN" sz="1400" dirty="0"/>
              <a:t>        </a:t>
            </a:r>
            <a:r>
              <a:rPr lang="en-GB" altLang="zh-CN" sz="1400" dirty="0" err="1"/>
              <a:t>train_test_split</a:t>
            </a:r>
            <a:r>
              <a:rPr lang="en-GB" altLang="zh-CN" sz="1400" dirty="0"/>
              <a:t>(x, y, </a:t>
            </a:r>
            <a:r>
              <a:rPr lang="en-GB" altLang="zh-CN" sz="1400" dirty="0" err="1">
                <a:solidFill>
                  <a:srgbClr val="660099"/>
                </a:solidFill>
              </a:rPr>
              <a:t>random_state</a:t>
            </a:r>
            <a:r>
              <a:rPr lang="en-GB" altLang="zh-CN" sz="1400" dirty="0"/>
              <a:t>=</a:t>
            </a:r>
            <a:r>
              <a:rPr lang="en-GB" altLang="zh-CN" sz="1400" dirty="0">
                <a:solidFill>
                  <a:srgbClr val="1750EB"/>
                </a:solidFill>
              </a:rPr>
              <a:t>22</a:t>
            </a:r>
            <a:r>
              <a:rPr lang="en-GB" altLang="zh-CN" sz="1400" dirty="0"/>
              <a:t>, </a:t>
            </a:r>
            <a:r>
              <a:rPr lang="en-GB" altLang="zh-CN" sz="1400" dirty="0" err="1">
                <a:solidFill>
                  <a:srgbClr val="660099"/>
                </a:solidFill>
              </a:rPr>
              <a:t>test_size</a:t>
            </a:r>
            <a:r>
              <a:rPr lang="en-GB" altLang="zh-CN" sz="1400" dirty="0"/>
              <a:t>=</a:t>
            </a:r>
            <a:r>
              <a:rPr lang="en-GB" altLang="zh-CN" sz="1400" dirty="0">
                <a:solidFill>
                  <a:srgbClr val="1750EB"/>
                </a:solidFill>
              </a:rPr>
              <a:t>0.2</a:t>
            </a:r>
            <a:r>
              <a:rPr lang="en-GB" altLang="zh-CN" sz="1400" dirty="0"/>
              <a:t>)</a:t>
            </a:r>
            <a:r>
              <a:rPr lang="zh-CN" altLang="en-US" sz="1400" dirty="0"/>
              <a:t> </a:t>
            </a:r>
            <a:r>
              <a:rPr lang="en-GB" altLang="zh-CN" sz="1400" dirty="0"/>
              <a:t>   </a:t>
            </a: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泰坦尼克号案例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0" name="文本占位符 2"/>
          <p:cNvSpPr txBox="1"/>
          <p:nvPr/>
        </p:nvSpPr>
        <p:spPr>
          <a:xfrm>
            <a:off x="1649600" y="6259201"/>
            <a:ext cx="7792856" cy="46929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Roboto" panose="02000000000000000000" pitchFamily="2" charset="0"/>
              <a:ea typeface="Alibaba PuHuiTi" pitchFamily="18" charset="-122"/>
              <a:cs typeface="Alibaba PuHuiTi" pitchFamily="18" charset="-122"/>
            </a:endParaRPr>
          </a:p>
        </p:txBody>
      </p:sp>
      <p:sp>
        <p:nvSpPr>
          <p:cNvPr id="6" name="TextBox 3"/>
          <p:cNvSpPr txBox="1"/>
          <p:nvPr/>
        </p:nvSpPr>
        <p:spPr>
          <a:xfrm>
            <a:off x="2154314" y="1318022"/>
            <a:ext cx="7232387" cy="5262979"/>
          </a:xfrm>
          <a:prstGeom prst="rect">
            <a:avLst/>
          </a:prstGeom>
          <a:solidFill>
            <a:srgbClr val="FFFFE4"/>
          </a:solidFill>
          <a:ln w="3175">
            <a:solidFill>
              <a:srgbClr val="919191"/>
            </a:solidFill>
          </a:ln>
        </p:spPr>
        <p:txBody>
          <a:bodyPr wrap="square">
            <a:spAutoFit/>
          </a:bodyPr>
          <a:lstStyle/>
          <a:p>
            <a:pPr lvl="0">
              <a:defRPr/>
            </a:pPr>
            <a:br>
              <a:rPr lang="en-GB" altLang="zh-CN" sz="1400" dirty="0"/>
            </a:br>
            <a:r>
              <a:rPr lang="en-GB" altLang="zh-CN" sz="1400" dirty="0"/>
              <a:t>    </a:t>
            </a:r>
            <a:r>
              <a:rPr lang="en-GB" altLang="zh-CN" sz="1400" i="1" dirty="0">
                <a:solidFill>
                  <a:srgbClr val="8C8C8C"/>
                </a:solidFill>
              </a:rPr>
              <a:t># 5-1 </a:t>
            </a:r>
            <a:r>
              <a:rPr lang="zh-CN" altLang="en-US" sz="1400" i="1" dirty="0">
                <a:solidFill>
                  <a:srgbClr val="8C8C8C"/>
                </a:solidFill>
              </a:rPr>
              <a:t>使用决策树进行模型训练和评估</a:t>
            </a:r>
            <a:br>
              <a:rPr lang="zh-CN" altLang="en-US" sz="1400" i="1" dirty="0">
                <a:solidFill>
                  <a:srgbClr val="8C8C8C"/>
                </a:solidFill>
              </a:rPr>
            </a:br>
            <a:r>
              <a:rPr lang="zh-CN" altLang="en-US" sz="1400" i="1" dirty="0">
                <a:solidFill>
                  <a:srgbClr val="8C8C8C"/>
                </a:solidFill>
              </a:rPr>
              <a:t>    </a:t>
            </a:r>
            <a:r>
              <a:rPr lang="en-GB" altLang="zh-CN" sz="1400" dirty="0" err="1"/>
              <a:t>dtc</a:t>
            </a:r>
            <a:r>
              <a:rPr lang="en-GB" altLang="zh-CN" sz="1400" dirty="0"/>
              <a:t> = </a:t>
            </a:r>
            <a:r>
              <a:rPr lang="en-GB" altLang="zh-CN" sz="1400" dirty="0" err="1"/>
              <a:t>DecisionTreeClassifier</a:t>
            </a:r>
            <a:r>
              <a:rPr lang="en-GB" altLang="zh-CN" sz="1400" dirty="0"/>
              <a:t>()</a:t>
            </a:r>
            <a:br>
              <a:rPr lang="en-GB" altLang="zh-CN" sz="1400" dirty="0"/>
            </a:br>
            <a:r>
              <a:rPr lang="en-GB" altLang="zh-CN" sz="1400" dirty="0"/>
              <a:t>    </a:t>
            </a:r>
            <a:r>
              <a:rPr lang="en-GB" altLang="zh-CN" sz="1400" dirty="0" err="1"/>
              <a:t>dtc.fit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r>
              <a:rPr lang="en-GB" altLang="zh-CN" sz="1400" dirty="0"/>
              <a:t>    </a:t>
            </a:r>
            <a:r>
              <a:rPr lang="en-GB" altLang="zh-CN" sz="1400" dirty="0" err="1"/>
              <a:t>dtc_y_pred</a:t>
            </a:r>
            <a:r>
              <a:rPr lang="en-GB" altLang="zh-CN" sz="1400" dirty="0"/>
              <a:t> = </a:t>
            </a:r>
            <a:r>
              <a:rPr lang="en-GB" altLang="zh-CN" sz="1400" dirty="0" err="1"/>
              <a:t>dtc.predict</a:t>
            </a:r>
            <a:r>
              <a:rPr lang="en-GB" altLang="zh-CN" sz="1400" dirty="0"/>
              <a:t>(</a:t>
            </a:r>
            <a:r>
              <a:rPr lang="en-GB" altLang="zh-CN" sz="1400" dirty="0" err="1"/>
              <a:t>x_test</a:t>
            </a:r>
            <a:r>
              <a:rPr lang="en-GB" altLang="zh-CN" sz="1400" dirty="0"/>
              <a:t>)</a:t>
            </a:r>
            <a:br>
              <a:rPr lang="en-GB" altLang="zh-CN" sz="1400" dirty="0"/>
            </a:br>
            <a:r>
              <a:rPr lang="en-GB" altLang="zh-CN" sz="1400" dirty="0"/>
              <a:t>    accuracy = </a:t>
            </a:r>
            <a:r>
              <a:rPr lang="en-GB" altLang="zh-CN" sz="1400" dirty="0" err="1"/>
              <a:t>dtc.score</a:t>
            </a:r>
            <a:r>
              <a:rPr lang="en-GB" altLang="zh-CN" sz="1400" dirty="0"/>
              <a:t>(</a:t>
            </a:r>
            <a:r>
              <a:rPr lang="en-GB" altLang="zh-CN" sz="1400" dirty="0" err="1"/>
              <a:t>x_test</a:t>
            </a:r>
            <a:r>
              <a:rPr lang="en-GB" altLang="zh-CN" sz="1400" dirty="0"/>
              <a:t>, </a:t>
            </a:r>
            <a:r>
              <a:rPr lang="en-GB" altLang="zh-CN" sz="1400" dirty="0" err="1"/>
              <a:t>y_test</a:t>
            </a:r>
            <a:r>
              <a:rPr lang="en-GB" altLang="zh-CN" sz="1400" dirty="0"/>
              <a:t>)</a:t>
            </a:r>
            <a:br>
              <a:rPr lang="en-GB" altLang="zh-CN" sz="1400" dirty="0"/>
            </a:br>
            <a:r>
              <a:rPr lang="en-GB" altLang="zh-CN" sz="1400" dirty="0"/>
              <a:t>    </a:t>
            </a:r>
            <a:r>
              <a:rPr lang="en-GB" altLang="zh-CN" sz="1400" dirty="0">
                <a:solidFill>
                  <a:srgbClr val="000080"/>
                </a:solidFill>
              </a:rPr>
              <a:t>print</a:t>
            </a:r>
            <a:r>
              <a:rPr lang="en-GB" altLang="zh-CN" sz="1400" dirty="0"/>
              <a:t>(</a:t>
            </a:r>
            <a:r>
              <a:rPr lang="en-GB" altLang="zh-CN" sz="1400" dirty="0">
                <a:solidFill>
                  <a:srgbClr val="067D17"/>
                </a:solidFill>
              </a:rPr>
              <a:t>'</a:t>
            </a:r>
            <a:r>
              <a:rPr lang="zh-CN" altLang="en-US" sz="1400" dirty="0">
                <a:solidFill>
                  <a:srgbClr val="067D17"/>
                </a:solidFill>
              </a:rPr>
              <a:t>单一决策树</a:t>
            </a:r>
            <a:r>
              <a:rPr lang="en-GB" altLang="zh-CN" sz="1400" dirty="0">
                <a:solidFill>
                  <a:srgbClr val="067D17"/>
                </a:solidFill>
              </a:rPr>
              <a:t>accuracy--&gt;</a:t>
            </a:r>
            <a:r>
              <a:rPr lang="en-GB" altLang="zh-CN" sz="1400" dirty="0">
                <a:solidFill>
                  <a:srgbClr val="0037A6"/>
                </a:solidFill>
              </a:rPr>
              <a:t>\n</a:t>
            </a:r>
            <a:r>
              <a:rPr lang="en-GB" altLang="zh-CN" sz="1400" dirty="0">
                <a:solidFill>
                  <a:srgbClr val="067D17"/>
                </a:solidFill>
              </a:rPr>
              <a:t>'</a:t>
            </a:r>
            <a:r>
              <a:rPr lang="en-GB" altLang="zh-CN" sz="1400" dirty="0"/>
              <a:t>, accuracy)</a:t>
            </a:r>
            <a:br>
              <a:rPr lang="en-GB" altLang="zh-CN" sz="1400" dirty="0"/>
            </a:br>
            <a:br>
              <a:rPr lang="en-GB" altLang="zh-CN" sz="1400" dirty="0"/>
            </a:br>
            <a:r>
              <a:rPr lang="en-GB" altLang="zh-CN" sz="1400" dirty="0"/>
              <a:t>    </a:t>
            </a:r>
            <a:r>
              <a:rPr lang="en-GB" altLang="zh-CN" sz="1400" i="1" dirty="0">
                <a:solidFill>
                  <a:srgbClr val="8C8C8C"/>
                </a:solidFill>
              </a:rPr>
              <a:t># 5-2 </a:t>
            </a:r>
            <a:r>
              <a:rPr lang="zh-CN" altLang="en-US" sz="1400" i="1" dirty="0">
                <a:solidFill>
                  <a:srgbClr val="8C8C8C"/>
                </a:solidFill>
              </a:rPr>
              <a:t>随机森林进行模型训练和评估</a:t>
            </a:r>
            <a:br>
              <a:rPr lang="zh-CN" altLang="en-US" sz="1400" i="1" dirty="0">
                <a:solidFill>
                  <a:srgbClr val="8C8C8C"/>
                </a:solidFill>
              </a:rPr>
            </a:br>
            <a:r>
              <a:rPr lang="zh-CN" altLang="en-US" sz="1400" i="1" dirty="0">
                <a:solidFill>
                  <a:srgbClr val="8C8C8C"/>
                </a:solidFill>
              </a:rPr>
              <a:t>    </a:t>
            </a:r>
            <a:r>
              <a:rPr lang="en-GB" altLang="zh-CN" sz="1400" dirty="0" err="1"/>
              <a:t>rfc</a:t>
            </a:r>
            <a:r>
              <a:rPr lang="en-GB" altLang="zh-CN" sz="1400" dirty="0"/>
              <a:t> = </a:t>
            </a:r>
            <a:r>
              <a:rPr lang="en-GB" altLang="zh-CN" sz="1400" dirty="0" err="1"/>
              <a:t>RandomForestClassifier</a:t>
            </a:r>
            <a:r>
              <a:rPr lang="en-GB" altLang="zh-CN" sz="1400" dirty="0"/>
              <a:t>(</a:t>
            </a:r>
            <a:r>
              <a:rPr lang="en-GB" altLang="zh-CN" sz="1400" dirty="0" err="1">
                <a:solidFill>
                  <a:srgbClr val="660099"/>
                </a:solidFill>
              </a:rPr>
              <a:t>max_depth</a:t>
            </a:r>
            <a:r>
              <a:rPr lang="en-GB" altLang="zh-CN" sz="1400" dirty="0"/>
              <a:t>=</a:t>
            </a:r>
            <a:r>
              <a:rPr lang="en-GB" altLang="zh-CN" sz="1400" dirty="0">
                <a:solidFill>
                  <a:srgbClr val="1750EB"/>
                </a:solidFill>
              </a:rPr>
              <a:t>6</a:t>
            </a:r>
            <a:r>
              <a:rPr lang="en-GB" altLang="zh-CN" sz="1400" dirty="0"/>
              <a:t>, </a:t>
            </a:r>
            <a:r>
              <a:rPr lang="en-GB" altLang="zh-CN" sz="1400" dirty="0" err="1">
                <a:solidFill>
                  <a:srgbClr val="660099"/>
                </a:solidFill>
              </a:rPr>
              <a:t>random_state</a:t>
            </a:r>
            <a:r>
              <a:rPr lang="en-GB" altLang="zh-CN" sz="1400" dirty="0"/>
              <a:t>=</a:t>
            </a:r>
            <a:r>
              <a:rPr lang="en-GB" altLang="zh-CN" sz="1400" dirty="0">
                <a:solidFill>
                  <a:srgbClr val="1750EB"/>
                </a:solidFill>
              </a:rPr>
              <a:t>9</a:t>
            </a:r>
            <a:r>
              <a:rPr lang="en-GB" altLang="zh-CN" sz="1400" dirty="0"/>
              <a:t>)</a:t>
            </a:r>
            <a:br>
              <a:rPr lang="en-GB" altLang="zh-CN" sz="1400" dirty="0"/>
            </a:br>
            <a:r>
              <a:rPr lang="en-GB" altLang="zh-CN" sz="1400" dirty="0"/>
              <a:t>    </a:t>
            </a:r>
            <a:r>
              <a:rPr lang="en-GB" altLang="zh-CN" sz="1400" dirty="0" err="1"/>
              <a:t>rfc.fit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r>
              <a:rPr lang="en-GB" altLang="zh-CN" sz="1400" dirty="0"/>
              <a:t>    </a:t>
            </a:r>
            <a:r>
              <a:rPr lang="en-GB" altLang="zh-CN" sz="1400" dirty="0" err="1"/>
              <a:t>rfc_y_pred</a:t>
            </a:r>
            <a:r>
              <a:rPr lang="en-GB" altLang="zh-CN" sz="1400" dirty="0"/>
              <a:t> = </a:t>
            </a:r>
            <a:r>
              <a:rPr lang="en-GB" altLang="zh-CN" sz="1400" dirty="0" err="1"/>
              <a:t>rfc.predict</a:t>
            </a:r>
            <a:r>
              <a:rPr lang="en-GB" altLang="zh-CN" sz="1400" dirty="0"/>
              <a:t>(</a:t>
            </a:r>
            <a:r>
              <a:rPr lang="en-GB" altLang="zh-CN" sz="1400" dirty="0" err="1"/>
              <a:t>x_test</a:t>
            </a:r>
            <a:r>
              <a:rPr lang="en-GB" altLang="zh-CN" sz="1400" dirty="0"/>
              <a:t>)</a:t>
            </a:r>
            <a:br>
              <a:rPr lang="en-GB" altLang="zh-CN" sz="1400" dirty="0"/>
            </a:br>
            <a:r>
              <a:rPr lang="en-GB" altLang="zh-CN" sz="1400" dirty="0"/>
              <a:t>    accuracy = </a:t>
            </a:r>
            <a:r>
              <a:rPr lang="en-GB" altLang="zh-CN" sz="1400" dirty="0" err="1"/>
              <a:t>rfc.score</a:t>
            </a:r>
            <a:r>
              <a:rPr lang="en-GB" altLang="zh-CN" sz="1400" dirty="0"/>
              <a:t>(</a:t>
            </a:r>
            <a:r>
              <a:rPr lang="en-GB" altLang="zh-CN" sz="1400" dirty="0" err="1"/>
              <a:t>x_test</a:t>
            </a:r>
            <a:r>
              <a:rPr lang="en-GB" altLang="zh-CN" sz="1400" dirty="0"/>
              <a:t>, </a:t>
            </a:r>
            <a:r>
              <a:rPr lang="en-GB" altLang="zh-CN" sz="1400" dirty="0" err="1"/>
              <a:t>y_test</a:t>
            </a:r>
            <a:r>
              <a:rPr lang="en-GB" altLang="zh-CN" sz="1400" dirty="0"/>
              <a:t>)</a:t>
            </a:r>
            <a:br>
              <a:rPr lang="en-GB" altLang="zh-CN" sz="1400" dirty="0"/>
            </a:br>
            <a:r>
              <a:rPr lang="en-GB" altLang="zh-CN" sz="1400" dirty="0"/>
              <a:t>    </a:t>
            </a:r>
            <a:r>
              <a:rPr lang="en-GB" altLang="zh-CN" sz="1400" dirty="0">
                <a:solidFill>
                  <a:srgbClr val="000080"/>
                </a:solidFill>
              </a:rPr>
              <a:t>print</a:t>
            </a:r>
            <a:r>
              <a:rPr lang="en-GB" altLang="zh-CN" sz="1400" dirty="0"/>
              <a:t>(</a:t>
            </a:r>
            <a:r>
              <a:rPr lang="en-GB" altLang="zh-CN" sz="1400" dirty="0">
                <a:solidFill>
                  <a:srgbClr val="067D17"/>
                </a:solidFill>
              </a:rPr>
              <a:t>'</a:t>
            </a:r>
            <a:r>
              <a:rPr lang="zh-CN" altLang="en-US" sz="1400" dirty="0">
                <a:solidFill>
                  <a:srgbClr val="067D17"/>
                </a:solidFill>
              </a:rPr>
              <a:t>随机森林进</a:t>
            </a:r>
            <a:r>
              <a:rPr lang="en-GB" altLang="zh-CN" sz="1400" dirty="0">
                <a:solidFill>
                  <a:srgbClr val="067D17"/>
                </a:solidFill>
              </a:rPr>
              <a:t>accuracy--&gt;</a:t>
            </a:r>
            <a:r>
              <a:rPr lang="en-GB" altLang="zh-CN" sz="1400" dirty="0">
                <a:solidFill>
                  <a:srgbClr val="0037A6"/>
                </a:solidFill>
              </a:rPr>
              <a:t>\n</a:t>
            </a:r>
            <a:r>
              <a:rPr lang="en-GB" altLang="zh-CN" sz="1400" dirty="0">
                <a:solidFill>
                  <a:srgbClr val="067D17"/>
                </a:solidFill>
              </a:rPr>
              <a:t>'</a:t>
            </a:r>
            <a:r>
              <a:rPr lang="en-GB" altLang="zh-CN" sz="1400" dirty="0"/>
              <a:t>, accuracy)</a:t>
            </a:r>
            <a:br>
              <a:rPr lang="en-GB" altLang="zh-CN" sz="1400" dirty="0"/>
            </a:br>
            <a:br>
              <a:rPr lang="en-GB" altLang="zh-CN" sz="1400" dirty="0"/>
            </a:br>
            <a:r>
              <a:rPr lang="en-GB" altLang="zh-CN" sz="1400" dirty="0"/>
              <a:t>    </a:t>
            </a:r>
            <a:r>
              <a:rPr lang="en-GB" altLang="zh-CN" sz="1400" i="1" dirty="0">
                <a:solidFill>
                  <a:srgbClr val="8C8C8C"/>
                </a:solidFill>
              </a:rPr>
              <a:t># 5-3 </a:t>
            </a:r>
            <a:r>
              <a:rPr lang="zh-CN" altLang="en-US" sz="1400" i="1" dirty="0">
                <a:solidFill>
                  <a:srgbClr val="8C8C8C"/>
                </a:solidFill>
              </a:rPr>
              <a:t>随机森林 交叉验证网格搜索 进行模型训练和评估</a:t>
            </a:r>
            <a:br>
              <a:rPr lang="zh-CN" altLang="en-US" sz="1400" i="1" dirty="0">
                <a:solidFill>
                  <a:srgbClr val="8C8C8C"/>
                </a:solidFill>
              </a:rPr>
            </a:br>
            <a:r>
              <a:rPr lang="zh-CN" altLang="en-US" sz="1400" i="1" dirty="0">
                <a:solidFill>
                  <a:srgbClr val="8C8C8C"/>
                </a:solidFill>
              </a:rPr>
              <a:t>    </a:t>
            </a:r>
            <a:r>
              <a:rPr lang="en-GB" altLang="zh-CN" sz="1400" dirty="0"/>
              <a:t>estimator = </a:t>
            </a:r>
            <a:r>
              <a:rPr lang="en-GB" altLang="zh-CN" sz="1400" dirty="0" err="1"/>
              <a:t>RandomForestClassifier</a:t>
            </a:r>
            <a:r>
              <a:rPr lang="en-GB" altLang="zh-CN" sz="1400" dirty="0"/>
              <a:t>()</a:t>
            </a:r>
            <a:br>
              <a:rPr lang="en-GB" altLang="zh-CN" sz="1400" dirty="0"/>
            </a:br>
            <a:r>
              <a:rPr lang="en-GB" altLang="zh-CN" sz="1400" dirty="0"/>
              <a:t>    param = {</a:t>
            </a:r>
            <a:r>
              <a:rPr lang="en-GB" altLang="zh-CN" sz="1400" dirty="0">
                <a:solidFill>
                  <a:srgbClr val="067D17"/>
                </a:solidFill>
              </a:rPr>
              <a:t>"</a:t>
            </a:r>
            <a:r>
              <a:rPr lang="en-GB" altLang="zh-CN" sz="1400" dirty="0" err="1">
                <a:solidFill>
                  <a:srgbClr val="067D17"/>
                </a:solidFill>
              </a:rPr>
              <a:t>n_estimators</a:t>
            </a:r>
            <a:r>
              <a:rPr lang="en-GB" altLang="zh-CN" sz="1400" dirty="0">
                <a:solidFill>
                  <a:srgbClr val="067D17"/>
                </a:solidFill>
              </a:rPr>
              <a:t>"</a:t>
            </a:r>
            <a:r>
              <a:rPr lang="en-GB" altLang="zh-CN" sz="1400" dirty="0"/>
              <a:t>: [</a:t>
            </a:r>
            <a:r>
              <a:rPr lang="en-GB" altLang="zh-CN" sz="1400" dirty="0">
                <a:solidFill>
                  <a:srgbClr val="1750EB"/>
                </a:solidFill>
              </a:rPr>
              <a:t>40</a:t>
            </a:r>
            <a:r>
              <a:rPr lang="en-GB" altLang="zh-CN" sz="1400" dirty="0"/>
              <a:t>, </a:t>
            </a:r>
            <a:r>
              <a:rPr lang="en-GB" altLang="zh-CN" sz="1400" dirty="0">
                <a:solidFill>
                  <a:srgbClr val="1750EB"/>
                </a:solidFill>
              </a:rPr>
              <a:t>50</a:t>
            </a:r>
            <a:r>
              <a:rPr lang="en-GB" altLang="zh-CN" sz="1400" dirty="0"/>
              <a:t>, </a:t>
            </a:r>
            <a:r>
              <a:rPr lang="en-GB" altLang="zh-CN" sz="1400" dirty="0">
                <a:solidFill>
                  <a:srgbClr val="1750EB"/>
                </a:solidFill>
              </a:rPr>
              <a:t>60</a:t>
            </a:r>
            <a:r>
              <a:rPr lang="en-GB" altLang="zh-CN" sz="1400" dirty="0"/>
              <a:t>, </a:t>
            </a:r>
            <a:r>
              <a:rPr lang="en-GB" altLang="zh-CN" sz="1400" dirty="0">
                <a:solidFill>
                  <a:srgbClr val="1750EB"/>
                </a:solidFill>
              </a:rPr>
              <a:t>70</a:t>
            </a:r>
            <a:r>
              <a:rPr lang="en-GB" altLang="zh-CN" sz="1400" dirty="0"/>
              <a:t>], </a:t>
            </a:r>
            <a:r>
              <a:rPr lang="en-GB" altLang="zh-CN" sz="1400" dirty="0">
                <a:solidFill>
                  <a:srgbClr val="067D17"/>
                </a:solidFill>
              </a:rPr>
              <a:t>"</a:t>
            </a:r>
            <a:r>
              <a:rPr lang="en-GB" altLang="zh-CN" sz="1400" dirty="0" err="1">
                <a:solidFill>
                  <a:srgbClr val="067D17"/>
                </a:solidFill>
              </a:rPr>
              <a:t>max_depth</a:t>
            </a:r>
            <a:r>
              <a:rPr lang="en-GB" altLang="zh-CN" sz="1400" dirty="0">
                <a:solidFill>
                  <a:srgbClr val="067D17"/>
                </a:solidFill>
              </a:rPr>
              <a:t>"</a:t>
            </a:r>
            <a:r>
              <a:rPr lang="en-GB" altLang="zh-CN" sz="1400" dirty="0"/>
              <a:t>: [</a:t>
            </a:r>
            <a:r>
              <a:rPr lang="en-GB" altLang="zh-CN" sz="1400" dirty="0">
                <a:solidFill>
                  <a:srgbClr val="1750EB"/>
                </a:solidFill>
              </a:rPr>
              <a:t>2</a:t>
            </a:r>
            <a:r>
              <a:rPr lang="en-GB" altLang="zh-CN" sz="1400" dirty="0"/>
              <a:t>, </a:t>
            </a:r>
            <a:r>
              <a:rPr lang="en-GB" altLang="zh-CN" sz="1400" dirty="0">
                <a:solidFill>
                  <a:srgbClr val="1750EB"/>
                </a:solidFill>
              </a:rPr>
              <a:t>4</a:t>
            </a:r>
            <a:r>
              <a:rPr lang="en-GB" altLang="zh-CN" sz="1400" dirty="0"/>
              <a:t>, </a:t>
            </a:r>
            <a:r>
              <a:rPr lang="en-GB" altLang="zh-CN" sz="1400" dirty="0">
                <a:solidFill>
                  <a:srgbClr val="1750EB"/>
                </a:solidFill>
              </a:rPr>
              <a:t>6</a:t>
            </a:r>
            <a:r>
              <a:rPr lang="en-GB" altLang="zh-CN" sz="1400" dirty="0"/>
              <a:t>, </a:t>
            </a:r>
            <a:r>
              <a:rPr lang="en-GB" altLang="zh-CN" sz="1400" dirty="0">
                <a:solidFill>
                  <a:srgbClr val="1750EB"/>
                </a:solidFill>
              </a:rPr>
              <a:t>8</a:t>
            </a:r>
            <a:r>
              <a:rPr lang="en-GB" altLang="zh-CN" sz="1400" dirty="0"/>
              <a:t>, </a:t>
            </a:r>
            <a:r>
              <a:rPr lang="en-GB" altLang="zh-CN" sz="1400" dirty="0">
                <a:solidFill>
                  <a:srgbClr val="1750EB"/>
                </a:solidFill>
              </a:rPr>
              <a:t>10</a:t>
            </a:r>
            <a:r>
              <a:rPr lang="en-GB" altLang="zh-CN" sz="1400" dirty="0"/>
              <a:t>], </a:t>
            </a:r>
            <a:r>
              <a:rPr lang="en-GB" altLang="zh-CN" sz="1400" dirty="0">
                <a:solidFill>
                  <a:srgbClr val="067D17"/>
                </a:solidFill>
              </a:rPr>
              <a:t>"</a:t>
            </a:r>
            <a:r>
              <a:rPr lang="en-GB" altLang="zh-CN" sz="1400" dirty="0" err="1">
                <a:solidFill>
                  <a:srgbClr val="067D17"/>
                </a:solidFill>
              </a:rPr>
              <a:t>random_state</a:t>
            </a:r>
            <a:r>
              <a:rPr lang="en-GB" altLang="zh-CN" sz="1400" dirty="0">
                <a:solidFill>
                  <a:srgbClr val="067D17"/>
                </a:solidFill>
              </a:rPr>
              <a:t>"</a:t>
            </a:r>
            <a:r>
              <a:rPr lang="en-GB" altLang="zh-CN" sz="1400" dirty="0"/>
              <a:t>:[</a:t>
            </a:r>
            <a:r>
              <a:rPr lang="en-GB" altLang="zh-CN" sz="1400" dirty="0">
                <a:solidFill>
                  <a:srgbClr val="1750EB"/>
                </a:solidFill>
              </a:rPr>
              <a:t>9</a:t>
            </a:r>
            <a:r>
              <a:rPr lang="en-GB" altLang="zh-CN" sz="1400" dirty="0"/>
              <a:t>]}</a:t>
            </a:r>
            <a:br>
              <a:rPr lang="en-GB" altLang="zh-CN" sz="1400" dirty="0"/>
            </a:br>
            <a:r>
              <a:rPr lang="en-GB" altLang="zh-CN" sz="1400" dirty="0"/>
              <a:t>    </a:t>
            </a:r>
            <a:r>
              <a:rPr lang="en-GB" altLang="zh-CN" sz="1400" dirty="0" err="1"/>
              <a:t>grid_search</a:t>
            </a:r>
            <a:r>
              <a:rPr lang="en-GB" altLang="zh-CN" sz="1400" dirty="0"/>
              <a:t> = </a:t>
            </a:r>
            <a:r>
              <a:rPr lang="en-GB" altLang="zh-CN" sz="1400" dirty="0" err="1"/>
              <a:t>GridSearchCV</a:t>
            </a:r>
            <a:r>
              <a:rPr lang="en-GB" altLang="zh-CN" sz="1400" dirty="0"/>
              <a:t>(estimator, </a:t>
            </a:r>
            <a:r>
              <a:rPr lang="en-GB" altLang="zh-CN" sz="1400" dirty="0" err="1">
                <a:solidFill>
                  <a:srgbClr val="660099"/>
                </a:solidFill>
              </a:rPr>
              <a:t>param_grid</a:t>
            </a:r>
            <a:r>
              <a:rPr lang="en-GB" altLang="zh-CN" sz="1400" dirty="0"/>
              <a:t>=param, </a:t>
            </a:r>
            <a:r>
              <a:rPr lang="en-GB" altLang="zh-CN" sz="1400" dirty="0">
                <a:solidFill>
                  <a:srgbClr val="660099"/>
                </a:solidFill>
              </a:rPr>
              <a:t>cv</a:t>
            </a:r>
            <a:r>
              <a:rPr lang="en-GB" altLang="zh-CN" sz="1400" dirty="0"/>
              <a:t>=</a:t>
            </a:r>
            <a:r>
              <a:rPr lang="en-GB" altLang="zh-CN" sz="1400" dirty="0">
                <a:solidFill>
                  <a:srgbClr val="1750EB"/>
                </a:solidFill>
              </a:rPr>
              <a:t>2</a:t>
            </a:r>
            <a:r>
              <a:rPr lang="en-GB" altLang="zh-CN" sz="1400" dirty="0"/>
              <a:t>)</a:t>
            </a:r>
            <a:br>
              <a:rPr lang="en-GB" altLang="zh-CN" sz="1400" dirty="0"/>
            </a:br>
            <a:r>
              <a:rPr lang="en-GB" altLang="zh-CN" sz="1400" dirty="0"/>
              <a:t>    </a:t>
            </a:r>
            <a:r>
              <a:rPr lang="en-GB" altLang="zh-CN" sz="1400" dirty="0" err="1"/>
              <a:t>grid_search.fit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r>
              <a:rPr lang="en-GB" altLang="zh-CN" sz="1400" dirty="0"/>
              <a:t>    accuracy = </a:t>
            </a:r>
            <a:r>
              <a:rPr lang="en-GB" altLang="zh-CN" sz="1400" dirty="0" err="1"/>
              <a:t>grid_search.score</a:t>
            </a:r>
            <a:r>
              <a:rPr lang="en-GB" altLang="zh-CN" sz="1400" dirty="0"/>
              <a:t>(</a:t>
            </a:r>
            <a:r>
              <a:rPr lang="en-GB" altLang="zh-CN" sz="1400" dirty="0" err="1"/>
              <a:t>x_test</a:t>
            </a:r>
            <a:r>
              <a:rPr lang="en-GB" altLang="zh-CN" sz="1400" dirty="0"/>
              <a:t>, </a:t>
            </a:r>
            <a:r>
              <a:rPr lang="en-GB" altLang="zh-CN" sz="1400" dirty="0" err="1"/>
              <a:t>y_test</a:t>
            </a:r>
            <a:r>
              <a:rPr lang="en-GB" altLang="zh-CN" sz="1400" dirty="0"/>
              <a:t>)</a:t>
            </a:r>
            <a:br>
              <a:rPr lang="en-GB" altLang="zh-CN" sz="1400" dirty="0"/>
            </a:br>
            <a:r>
              <a:rPr lang="en-GB" altLang="zh-CN" sz="1400" dirty="0"/>
              <a:t>    </a:t>
            </a:r>
            <a:r>
              <a:rPr lang="en-GB" altLang="zh-CN" sz="1400" dirty="0">
                <a:solidFill>
                  <a:srgbClr val="000080"/>
                </a:solidFill>
              </a:rPr>
              <a:t>print</a:t>
            </a:r>
            <a:r>
              <a:rPr lang="en-GB" altLang="zh-CN" sz="1400" dirty="0"/>
              <a:t>(</a:t>
            </a:r>
            <a:r>
              <a:rPr lang="en-GB" altLang="zh-CN" sz="1400" dirty="0">
                <a:solidFill>
                  <a:srgbClr val="067D17"/>
                </a:solidFill>
              </a:rPr>
              <a:t>"</a:t>
            </a:r>
            <a:r>
              <a:rPr lang="zh-CN" altLang="en-US" sz="1400" dirty="0">
                <a:solidFill>
                  <a:srgbClr val="067D17"/>
                </a:solidFill>
              </a:rPr>
              <a:t>随机森林网格搜索</a:t>
            </a:r>
            <a:r>
              <a:rPr lang="en-GB" altLang="zh-CN" sz="1400" dirty="0">
                <a:solidFill>
                  <a:srgbClr val="067D17"/>
                </a:solidFill>
              </a:rPr>
              <a:t>accuracy:"</a:t>
            </a:r>
            <a:r>
              <a:rPr lang="en-GB" altLang="zh-CN" sz="1400" dirty="0"/>
              <a:t>, accuracy)</a:t>
            </a:r>
            <a:br>
              <a:rPr lang="en-GB" altLang="zh-CN" sz="1400" dirty="0"/>
            </a:br>
            <a:r>
              <a:rPr lang="en-GB" altLang="zh-CN" sz="1400" dirty="0"/>
              <a:t>    </a:t>
            </a:r>
            <a:r>
              <a:rPr lang="en-GB" altLang="zh-CN" sz="1400" dirty="0">
                <a:solidFill>
                  <a:srgbClr val="000080"/>
                </a:solidFill>
              </a:rPr>
              <a:t>print</a:t>
            </a:r>
            <a:r>
              <a:rPr lang="en-GB" altLang="zh-CN" sz="1400" dirty="0"/>
              <a:t>(</a:t>
            </a:r>
            <a:r>
              <a:rPr lang="en-GB" altLang="zh-CN" sz="1400" dirty="0" err="1"/>
              <a:t>grid_search.best_estimator</a:t>
            </a:r>
            <a:r>
              <a:rPr lang="en-GB" altLang="zh-CN" sz="1400" dirty="0"/>
              <a:t>_)</a:t>
            </a:r>
            <a:br>
              <a:rPr lang="en-GB" altLang="zh-CN" sz="1400" dirty="0"/>
            </a:b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1494675"/>
            <a:ext cx="55923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随机森林概念</a:t>
            </a:r>
            <a:endParaRPr kumimoji="1" lang="en-US" altLang="zh-CN"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2" name="TextBox 6"/>
          <p:cNvSpPr txBox="1"/>
          <p:nvPr/>
        </p:nvSpPr>
        <p:spPr>
          <a:xfrm>
            <a:off x="4845178" y="1929274"/>
            <a:ext cx="6243236" cy="46897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bagging</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思想的代表算法，</a:t>
            </a:r>
            <a:r>
              <a:rPr lang="en-US" altLang="zh-CN" dirty="0">
                <a:solidFill>
                  <a:schemeClr val="accent2">
                    <a:lumMod val="75000"/>
                  </a:schemeClr>
                </a:solidFill>
                <a:latin typeface="Alibaba PuHuiTi" pitchFamily="18" charset="-122"/>
                <a:ea typeface="Alibaba PuHuiTi" pitchFamily="18" charset="-122"/>
                <a:cs typeface="Alibaba PuHuiTi" pitchFamily="18" charset="-122"/>
              </a:rPr>
              <a:t>bagging+</a:t>
            </a:r>
            <a:r>
              <a:rPr lang="zh-CN" altLang="en-US" dirty="0">
                <a:solidFill>
                  <a:schemeClr val="accent2">
                    <a:lumMod val="75000"/>
                  </a:schemeClr>
                </a:solidFill>
                <a:latin typeface="Alibaba PuHuiTi" pitchFamily="18" charset="-122"/>
                <a:ea typeface="Alibaba PuHuiTi" pitchFamily="18" charset="-122"/>
                <a:cs typeface="Alibaba PuHuiTi" pitchFamily="18" charset="-122"/>
              </a:rPr>
              <a:t>决策树</a:t>
            </a:r>
            <a:endParaRPr kumimoji="0" lang="en-US" altLang="zh-CN"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sp>
        <p:nvSpPr>
          <p:cNvPr id="10" name="文本框 9"/>
          <p:cNvSpPr txBox="1"/>
          <p:nvPr/>
        </p:nvSpPr>
        <p:spPr>
          <a:xfrm>
            <a:off x="4473287" y="2643794"/>
            <a:ext cx="34935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2</a:t>
            </a:r>
            <a:r>
              <a:rPr kumimoji="1" lang="zh-CN" altLang="en-US"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随机森林构建过程   </a:t>
            </a:r>
            <a:endParaRPr kumimoji="1" lang="zh-CN" altLang="en-US" sz="2400" b="0" i="0" u="none" strike="noStrike" kern="1200" cap="none" spc="0" normalizeH="0" baseline="0" noProof="0" dirty="0">
              <a:ln>
                <a:noFill/>
              </a:ln>
              <a:solidFill>
                <a:prstClr val="black">
                  <a:lumMod val="65000"/>
                  <a:lumOff val="35000"/>
                </a:prstClr>
              </a:solidFill>
              <a:effectLst/>
              <a:uLnTx/>
              <a:uFillTx/>
              <a:latin typeface="Calibri" panose="020F0502020204030204"/>
              <a:ea typeface="黑体" panose="02010609060101010101" pitchFamily="49" charset="-122"/>
              <a:cs typeface="+mn-cs"/>
            </a:endParaRPr>
          </a:p>
        </p:txBody>
      </p:sp>
      <p:sp>
        <p:nvSpPr>
          <p:cNvPr id="3" name="TextBox 6"/>
          <p:cNvSpPr txBox="1"/>
          <p:nvPr/>
        </p:nvSpPr>
        <p:spPr>
          <a:xfrm>
            <a:off x="4902283" y="3153369"/>
            <a:ext cx="7092823" cy="88447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1</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随机选数据、</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2</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随机选特征，</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3</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训练弱学习器、</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4</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重复</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1-3</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训练</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n</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个、</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5</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平权投票</a:t>
            </a:r>
            <a:endPar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4442176" y="4096435"/>
            <a:ext cx="7389605" cy="830997"/>
          </a:xfrm>
          <a:prstGeom prst="rect">
            <a:avLst/>
          </a:prstGeom>
          <a:noFill/>
        </p:spPr>
        <p:txBody>
          <a:bodyPr wrap="square" rtlCol="0">
            <a:spAutoFit/>
          </a:bodyPr>
          <a:lstStyle/>
          <a:p>
            <a:pPr>
              <a:defRPr/>
            </a:pPr>
            <a:r>
              <a:rPr kumimoji="1" lang="en-US" altLang="zh-CN" sz="2400" b="1" dirty="0">
                <a:solidFill>
                  <a:prstClr val="black">
                    <a:lumMod val="65000"/>
                    <a:lumOff val="35000"/>
                  </a:prstClr>
                </a:solidFill>
                <a:latin typeface="Alibaba PuHuiTi" pitchFamily="18" charset="-122"/>
                <a:ea typeface="Alibaba PuHuiTi" pitchFamily="18" charset="-122"/>
                <a:cs typeface="Alibaba PuHuiTi" pitchFamily="18" charset="-122"/>
              </a:rPr>
              <a:t>3</a:t>
            </a:r>
            <a:r>
              <a:rPr kumimoji="1" lang="zh-CN" altLang="en-US" sz="2400" b="1" dirty="0">
                <a:solidFill>
                  <a:prstClr val="black">
                    <a:lumMod val="65000"/>
                    <a:lumOff val="35000"/>
                  </a:prstClr>
                </a:solidFill>
                <a:latin typeface="Alibaba PuHuiTi" pitchFamily="18" charset="-122"/>
                <a:ea typeface="Alibaba PuHuiTi" pitchFamily="18" charset="-122"/>
                <a:cs typeface="Alibaba PuHuiTi" pitchFamily="18" charset="-122"/>
              </a:rPr>
              <a:t> 随机森林</a:t>
            </a:r>
            <a:r>
              <a:rPr kumimoji="1" lang="en-US" altLang="zh-CN" sz="2400" b="1" dirty="0">
                <a:solidFill>
                  <a:prstClr val="black">
                    <a:lumMod val="65000"/>
                    <a:lumOff val="35000"/>
                  </a:prstClr>
                </a:solidFill>
                <a:latin typeface="Alibaba PuHuiTi" pitchFamily="18" charset="-122"/>
                <a:ea typeface="Alibaba PuHuiTi" pitchFamily="18" charset="-122"/>
                <a:cs typeface="Alibaba PuHuiTi" pitchFamily="18" charset="-122"/>
              </a:rPr>
              <a:t>API</a:t>
            </a:r>
            <a:r>
              <a:rPr kumimoji="1" lang="zh-CN" altLang="en-US" sz="2400" b="1" dirty="0">
                <a:solidFill>
                  <a:prstClr val="black">
                    <a:lumMod val="65000"/>
                    <a:lumOff val="35000"/>
                  </a:prstClr>
                </a:solidFill>
                <a:latin typeface="Alibaba PuHuiTi" pitchFamily="18" charset="-122"/>
                <a:ea typeface="Alibaba PuHuiTi" pitchFamily="18" charset="-122"/>
                <a:cs typeface="Alibaba PuHuiTi" pitchFamily="18" charset="-122"/>
              </a:rPr>
              <a:t> </a:t>
            </a:r>
            <a:r>
              <a:rPr kumimoji="1" lang="en-GB" altLang="zh-CN" sz="2400" b="1" dirty="0" err="1">
                <a:solidFill>
                  <a:prstClr val="black">
                    <a:lumMod val="65000"/>
                    <a:lumOff val="35000"/>
                  </a:prstClr>
                </a:solidFill>
                <a:latin typeface="Alibaba PuHuiTi" pitchFamily="18" charset="-122"/>
                <a:ea typeface="Alibaba PuHuiTi" pitchFamily="18" charset="-122"/>
                <a:cs typeface="Alibaba PuHuiTi" pitchFamily="18" charset="-122"/>
              </a:rPr>
              <a:t>sklearn.ensemble.RandomForestClassifier</a:t>
            </a:r>
            <a:r>
              <a:rPr kumimoji="1" lang="en-GB" altLang="zh-CN" sz="2400" b="1" dirty="0">
                <a:solidFill>
                  <a:prstClr val="black">
                    <a:lumMod val="65000"/>
                    <a:lumOff val="35000"/>
                  </a:prstClr>
                </a:solidFill>
                <a:latin typeface="Alibaba PuHuiTi" pitchFamily="18" charset="-122"/>
                <a:ea typeface="Alibaba PuHuiTi" pitchFamily="18" charset="-122"/>
                <a:cs typeface="Alibaba PuHuiTi" pitchFamily="18" charset="-122"/>
              </a:rPr>
              <a:t>()</a:t>
            </a:r>
            <a:r>
              <a:rPr kumimoji="1" lang="zh-CN" altLang="en-US" sz="2400" b="1" dirty="0">
                <a:solidFill>
                  <a:prstClr val="black">
                    <a:lumMod val="65000"/>
                    <a:lumOff val="35000"/>
                  </a:prstClr>
                </a:solidFill>
                <a:latin typeface="Alibaba PuHuiTi" pitchFamily="18" charset="-122"/>
                <a:ea typeface="Alibaba PuHuiTi" pitchFamily="18" charset="-122"/>
                <a:cs typeface="Alibaba PuHuiTi" pitchFamily="18" charset="-122"/>
              </a:rPr>
              <a:t>   </a:t>
            </a:r>
            <a:endParaRPr kumimoji="1" lang="zh-CN" altLang="en-US" sz="2400" b="1" dirty="0">
              <a:solidFill>
                <a:prstClr val="black">
                  <a:lumMod val="65000"/>
                  <a:lumOff val="35000"/>
                </a:prst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3037189" y="4684727"/>
            <a:ext cx="2834350" cy="3852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正确答案：</a:t>
            </a:r>
            <a:r>
              <a:rPr kumimoji="0" lang="en-US" altLang="zh-CN"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 B</a:t>
            </a:r>
            <a:r>
              <a:rPr kumimoji="0" lang="zh-CN" altLang="en-US"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A</a:t>
            </a:r>
            <a:r>
              <a:rPr kumimoji="0" lang="zh-CN" altLang="en-US"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D</a:t>
            </a:r>
            <a:r>
              <a:rPr kumimoji="0" lang="zh-CN" altLang="en-US"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C</a:t>
            </a:r>
            <a:r>
              <a:rPr kumimoji="0" lang="zh-CN" altLang="en-US" sz="1400" b="1" i="0" u="none" strike="noStrike" kern="120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 </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
        <p:nvSpPr>
          <p:cNvPr id="2" name="矩形 1"/>
          <p:cNvSpPr/>
          <p:nvPr/>
        </p:nvSpPr>
        <p:spPr>
          <a:xfrm>
            <a:off x="2401545" y="1820942"/>
            <a:ext cx="4420096" cy="352917"/>
          </a:xfrm>
          <a:prstGeom prst="rect">
            <a:avLst/>
          </a:prstGeom>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、请对下列随机森林的构建方法进行排序：</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p:txBody>
      </p:sp>
      <p:sp>
        <p:nvSpPr>
          <p:cNvPr id="4" name="矩形 3"/>
          <p:cNvSpPr/>
          <p:nvPr/>
        </p:nvSpPr>
        <p:spPr>
          <a:xfrm>
            <a:off x="2675993" y="2215567"/>
            <a:ext cx="6516712" cy="167789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a:t>
            </a:r>
            <a:r>
              <a:rPr kumimoji="0" lang="zh-CN" altLang="en-US"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）重复采样，构建出多颗决策树</a:t>
            </a:r>
            <a:endPar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B</a:t>
            </a:r>
            <a:r>
              <a:rPr kumimoji="0" lang="zh-CN" altLang="en-US"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）随机选取部分样本，并随机选取部分特征交给其中一颗决策树训练</a:t>
            </a:r>
            <a:endPar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C</a:t>
            </a:r>
            <a:r>
              <a:rPr kumimoji="0" lang="zh-CN" altLang="en-US"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）如果是分类场景则采用平权投票的方式决定最终随机森林的预测结果，</a:t>
            </a:r>
            <a:endPar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dirty="0">
                <a:solidFill>
                  <a:prstClr val="black"/>
                </a:solidFill>
                <a:latin typeface="Alibaba PuHuiTi" pitchFamily="18" charset="-122"/>
                <a:ea typeface="Alibaba PuHuiTi" pitchFamily="18" charset="-122"/>
                <a:cs typeface="Alibaba PuHuiTi" pitchFamily="18" charset="-122"/>
              </a:rPr>
              <a:t>      </a:t>
            </a:r>
            <a:r>
              <a:rPr kumimoji="0" lang="zh-CN" altLang="en-US"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如果是回归场景则采用简单平均法获取最终结果</a:t>
            </a:r>
            <a:endPar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D</a:t>
            </a:r>
            <a:r>
              <a:rPr kumimoji="0" lang="zh-CN" altLang="en-US"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）将相同的测试数据交给所有构建出来的决策树进行及结果预测</a:t>
            </a:r>
            <a:endParaRPr kumimoji="0" lang="zh-CN" altLang="en-US" sz="140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51272" y="1479731"/>
            <a:ext cx="6420620" cy="4497463"/>
          </a:xfrm>
        </p:spPr>
        <p:txBody>
          <a:bodyPr anchor="t"/>
          <a:lstStyle/>
          <a:p>
            <a:r>
              <a:rPr lang="zh-CN" altLang="en-US" sz="1600" dirty="0">
                <a:solidFill>
                  <a:schemeClr val="tx1"/>
                </a:solidFill>
                <a:latin typeface="Alibaba PuHuiTi" pitchFamily="18" charset="-122"/>
                <a:ea typeface="Alibaba PuHuiTi" pitchFamily="18" charset="-122"/>
                <a:cs typeface="Alibaba PuHuiTi" pitchFamily="18" charset="-122"/>
              </a:rPr>
              <a:t>集成学习思想</a:t>
            </a:r>
            <a:endParaRPr lang="en-US" altLang="zh-CN" sz="1600" dirty="0">
              <a:solidFill>
                <a:schemeClr val="tx1"/>
              </a:solidFill>
              <a:latin typeface="Alibaba PuHuiTi" pitchFamily="18" charset="-122"/>
              <a:ea typeface="Alibaba PuHuiTi" pitchFamily="18" charset="-122"/>
              <a:cs typeface="Alibaba PuHuiTi" pitchFamily="18" charset="-122"/>
            </a:endParaRPr>
          </a:p>
          <a:p>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随机森林算法</a:t>
            </a:r>
            <a:endPar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sz="1600" dirty="0" err="1">
                <a:solidFill>
                  <a:srgbClr val="C00000"/>
                </a:solidFill>
                <a:latin typeface="Alibaba PuHuiTi" pitchFamily="18" charset="-122"/>
                <a:ea typeface="Alibaba PuHuiTi" pitchFamily="18" charset="-122"/>
                <a:cs typeface="Alibaba PuHuiTi" pitchFamily="18" charset="-122"/>
              </a:rPr>
              <a:t>Adaboost</a:t>
            </a:r>
            <a:r>
              <a:rPr kumimoji="1" lang="zh-CN" altLang="en-US" sz="1600" dirty="0">
                <a:solidFill>
                  <a:srgbClr val="C00000"/>
                </a:solidFill>
                <a:latin typeface="Alibaba PuHuiTi" pitchFamily="18" charset="-122"/>
                <a:ea typeface="Alibaba PuHuiTi" pitchFamily="18" charset="-122"/>
                <a:cs typeface="Alibaba PuHuiTi" pitchFamily="18" charset="-122"/>
              </a:rPr>
              <a:t>算法</a:t>
            </a:r>
            <a:endParaRPr kumimoji="1" lang="en-US" altLang="zh-CN" sz="1600" dirty="0">
              <a:solidFill>
                <a:srgbClr val="C00000"/>
              </a:solidFill>
              <a:latin typeface="Alibaba PuHuiTi" pitchFamily="18" charset="-122"/>
              <a:ea typeface="Alibaba PuHuiTi" pitchFamily="18" charset="-122"/>
              <a:cs typeface="Alibaba PuHuiTi" pitchFamily="18" charset="-122"/>
            </a:endParaRPr>
          </a:p>
          <a:p>
            <a:r>
              <a:rPr kumimoji="1"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GBDT</a:t>
            </a:r>
            <a:r>
              <a:rPr kumimoji="1"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sz="1200" b="0"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sz="14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38358" y="869546"/>
            <a:ext cx="6298881" cy="4855845"/>
          </a:xfrm>
        </p:spPr>
        <p:txBody>
          <a:bodyPr/>
          <a:lstStyle/>
          <a:p>
            <a:pPr algn="l"/>
            <a:r>
              <a:rPr lang="zh-CN" altLang="en-US" b="0" i="0" u="none" strike="noStrike" dirty="0">
                <a:solidFill>
                  <a:srgbClr val="333333"/>
                </a:solidFill>
                <a:effectLst/>
                <a:latin typeface="Open Sans" panose="020B0606030504020204" pitchFamily="34" charset="0"/>
              </a:rPr>
              <a:t>理解</a:t>
            </a:r>
            <a:r>
              <a:rPr lang="en-GB" altLang="zh-CN" b="0" i="0" u="none" strike="noStrike" dirty="0" err="1">
                <a:solidFill>
                  <a:srgbClr val="333333"/>
                </a:solidFill>
                <a:effectLst/>
                <a:latin typeface="Open Sans" panose="020B0606030504020204" pitchFamily="34" charset="0"/>
              </a:rPr>
              <a:t>adaboost</a:t>
            </a:r>
            <a:r>
              <a:rPr lang="zh-CN" altLang="en-US" b="0" i="0" u="none" strike="noStrike" dirty="0">
                <a:solidFill>
                  <a:srgbClr val="333333"/>
                </a:solidFill>
                <a:effectLst/>
                <a:latin typeface="Open Sans" panose="020B0606030504020204" pitchFamily="34" charset="0"/>
              </a:rPr>
              <a:t>算法的思想</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知道</a:t>
            </a:r>
            <a:r>
              <a:rPr lang="en-GB" altLang="zh-CN" b="0" i="0" u="none" strike="noStrike" dirty="0" err="1">
                <a:solidFill>
                  <a:srgbClr val="333333"/>
                </a:solidFill>
                <a:effectLst/>
                <a:latin typeface="Open Sans" panose="020B0606030504020204" pitchFamily="34" charset="0"/>
              </a:rPr>
              <a:t>adaboost</a:t>
            </a:r>
            <a:r>
              <a:rPr lang="zh-CN" altLang="en-US" b="0" i="0" u="none" strike="noStrike" dirty="0">
                <a:solidFill>
                  <a:srgbClr val="333333"/>
                </a:solidFill>
                <a:effectLst/>
                <a:latin typeface="Open Sans" panose="020B0606030504020204" pitchFamily="34" charset="0"/>
              </a:rPr>
              <a:t>的构建过程</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实践泰坦尼克号生存预测案例</a:t>
            </a:r>
            <a:endParaRPr lang="zh-CN" altLang="en-US" b="0" i="0" u="none" strike="noStrike" dirty="0">
              <a:solidFill>
                <a:srgbClr val="333333"/>
              </a:solidFill>
              <a:effectLst/>
              <a:latin typeface="Open Sans" panose="020B0606030504020204" pitchFamily="34" charset="0"/>
            </a:endParaRPr>
          </a:p>
          <a:p>
            <a:pPr marL="0" indent="0">
              <a:buNone/>
            </a:pP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1116083" y="1434178"/>
            <a:ext cx="9959834" cy="1034647"/>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en-GB" altLang="zh-CN" dirty="0">
                <a:solidFill>
                  <a:srgbClr val="333333"/>
                </a:solidFill>
                <a:latin typeface="Alibaba PuHuiTi" pitchFamily="18" charset="-122"/>
                <a:ea typeface="Alibaba PuHuiTi" pitchFamily="18" charset="-122"/>
                <a:cs typeface="Alibaba PuHuiTi" pitchFamily="18" charset="-122"/>
              </a:rPr>
              <a:t>Adaptive Boosting</a:t>
            </a:r>
            <a:r>
              <a:rPr lang="en-US" altLang="zh-CN" dirty="0">
                <a:solidFill>
                  <a:srgbClr val="333333"/>
                </a:solidFill>
                <a:latin typeface="Alibaba PuHuiTi" pitchFamily="18" charset="-122"/>
                <a:ea typeface="Alibaba PuHuiTi" pitchFamily="18" charset="-122"/>
                <a:cs typeface="Alibaba PuHuiTi" pitchFamily="18" charset="-122"/>
              </a:rPr>
              <a:t>(</a:t>
            </a:r>
            <a:r>
              <a:rPr lang="zh-CN" altLang="en-US" dirty="0">
                <a:solidFill>
                  <a:srgbClr val="333333"/>
                </a:solidFill>
                <a:latin typeface="Alibaba PuHuiTi" pitchFamily="18" charset="-122"/>
                <a:ea typeface="Alibaba PuHuiTi" pitchFamily="18" charset="-122"/>
                <a:cs typeface="Alibaba PuHuiTi" pitchFamily="18" charset="-122"/>
              </a:rPr>
              <a:t>自适应提升</a:t>
            </a:r>
            <a:r>
              <a:rPr lang="en-US" altLang="zh-CN" dirty="0">
                <a:solidFill>
                  <a:srgbClr val="333333"/>
                </a:solidFill>
                <a:latin typeface="Alibaba PuHuiTi" pitchFamily="18" charset="-122"/>
                <a:ea typeface="Alibaba PuHuiTi" pitchFamily="18" charset="-122"/>
                <a:cs typeface="Alibaba PuHuiTi" pitchFamily="18" charset="-122"/>
              </a:rPr>
              <a:t>)</a:t>
            </a:r>
            <a:r>
              <a:rPr lang="zh-CN" altLang="en-US" dirty="0">
                <a:solidFill>
                  <a:srgbClr val="333333"/>
                </a:solidFill>
                <a:latin typeface="Alibaba PuHuiTi" pitchFamily="18" charset="-122"/>
                <a:ea typeface="Alibaba PuHuiTi" pitchFamily="18" charset="-122"/>
                <a:cs typeface="Alibaba PuHuiTi" pitchFamily="18" charset="-122"/>
              </a:rPr>
              <a:t>基于 </a:t>
            </a:r>
            <a:r>
              <a:rPr lang="en-US" altLang="zh-CN" dirty="0">
                <a:solidFill>
                  <a:srgbClr val="C0504D">
                    <a:lumMod val="75000"/>
                  </a:srgbClr>
                </a:solidFill>
                <a:latin typeface="Alibaba PuHuiTi" pitchFamily="18" charset="-122"/>
                <a:ea typeface="Alibaba PuHuiTi" pitchFamily="18" charset="-122"/>
                <a:cs typeface="Alibaba PuHuiTi" pitchFamily="18" charset="-122"/>
              </a:rPr>
              <a:t>Boosting</a:t>
            </a:r>
            <a:r>
              <a:rPr lang="zh-CN" altLang="en-US" dirty="0">
                <a:solidFill>
                  <a:srgbClr val="C0504D">
                    <a:lumMod val="75000"/>
                  </a:srgbClr>
                </a:solidFill>
                <a:latin typeface="Alibaba PuHuiTi" pitchFamily="18" charset="-122"/>
                <a:ea typeface="Alibaba PuHuiTi" pitchFamily="18" charset="-122"/>
                <a:cs typeface="Alibaba PuHuiTi" pitchFamily="18" charset="-122"/>
              </a:rPr>
              <a:t>思想</a:t>
            </a:r>
            <a:r>
              <a:rPr lang="zh-CN" altLang="en-US" dirty="0">
                <a:solidFill>
                  <a:srgbClr val="333333"/>
                </a:solidFill>
                <a:latin typeface="Alibaba PuHuiTi" pitchFamily="18" charset="-122"/>
                <a:ea typeface="Alibaba PuHuiTi" pitchFamily="18" charset="-122"/>
                <a:cs typeface="Alibaba PuHuiTi" pitchFamily="18" charset="-122"/>
              </a:rPr>
              <a:t>实现的一种集成学习算法</a:t>
            </a:r>
            <a:r>
              <a:rPr lang="zh-CN" altLang="en-US" dirty="0">
                <a:solidFill>
                  <a:srgbClr val="374151"/>
                </a:solidFill>
                <a:latin typeface="Alibaba PuHuiTi" pitchFamily="18" charset="-122"/>
                <a:ea typeface="Alibaba PuHuiTi" pitchFamily="18" charset="-122"/>
                <a:cs typeface="Alibaba PuHuiTi" pitchFamily="18" charset="-122"/>
              </a:rPr>
              <a:t>核心思想是通过逐步提高那些</a:t>
            </a:r>
            <a:r>
              <a:rPr lang="zh-CN" altLang="en-US" dirty="0">
                <a:solidFill>
                  <a:srgbClr val="C0504D">
                    <a:lumMod val="75000"/>
                  </a:srgbClr>
                </a:solidFill>
                <a:latin typeface="Alibaba PuHuiTi" pitchFamily="18" charset="-122"/>
                <a:ea typeface="Alibaba PuHuiTi" pitchFamily="18" charset="-122"/>
                <a:cs typeface="Alibaba PuHuiTi" pitchFamily="18" charset="-122"/>
              </a:rPr>
              <a:t>被前一步分类错误的样本的权重</a:t>
            </a:r>
            <a:r>
              <a:rPr lang="zh-CN" altLang="en-US" dirty="0">
                <a:solidFill>
                  <a:srgbClr val="374151"/>
                </a:solidFill>
                <a:latin typeface="Alibaba PuHuiTi" pitchFamily="18" charset="-122"/>
                <a:ea typeface="Alibaba PuHuiTi" pitchFamily="18" charset="-122"/>
                <a:cs typeface="Alibaba PuHuiTi" pitchFamily="18" charset="-122"/>
              </a:rPr>
              <a:t>来训练一个强分类器。</a:t>
            </a:r>
            <a:endParaRPr lang="zh-CN" altLang="en-GB" dirty="0">
              <a:solidFill>
                <a:prstClr val="black">
                  <a:lumMod val="85000"/>
                  <a:lumOff val="15000"/>
                </a:prst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677091" y="2886015"/>
            <a:ext cx="5418909" cy="3118942"/>
          </a:xfrm>
          <a:prstGeom prst="rect">
            <a:avLst/>
          </a:prstGeom>
        </p:spPr>
      </p:pic>
      <p:pic>
        <p:nvPicPr>
          <p:cNvPr id="4" name="图片 3"/>
          <p:cNvPicPr>
            <a:picLocks noChangeAspect="1"/>
          </p:cNvPicPr>
          <p:nvPr/>
        </p:nvPicPr>
        <p:blipFill>
          <a:blip r:embed="rId2"/>
          <a:stretch>
            <a:fillRect/>
          </a:stretch>
        </p:blipFill>
        <p:spPr>
          <a:xfrm>
            <a:off x="6096000" y="2899079"/>
            <a:ext cx="5764550" cy="3118942"/>
          </a:xfrm>
          <a:prstGeom prst="rect">
            <a:avLst/>
          </a:prstGeom>
        </p:spPr>
      </p:pic>
      <p:sp>
        <p:nvSpPr>
          <p:cNvPr id="6" name="文本框 5"/>
          <p:cNvSpPr txBox="1"/>
          <p:nvPr/>
        </p:nvSpPr>
        <p:spPr>
          <a:xfrm>
            <a:off x="1390403" y="2464430"/>
            <a:ext cx="2933403" cy="338554"/>
          </a:xfrm>
          <a:prstGeom prst="rect">
            <a:avLst/>
          </a:prstGeom>
          <a:noFill/>
        </p:spPr>
        <p:txBody>
          <a:bodyPr wrap="square">
            <a:spAutoFit/>
          </a:bodyPr>
          <a:lstStyle/>
          <a:p>
            <a:pPr algn="l"/>
            <a:r>
              <a:rPr lang="en-US" altLang="zh-CN" sz="1600" i="0" dirty="0">
                <a:solidFill>
                  <a:schemeClr val="tx1">
                    <a:lumMod val="85000"/>
                    <a:lumOff val="15000"/>
                  </a:schemeClr>
                </a:solidFill>
                <a:effectLst/>
                <a:latin typeface="Alibaba PuHuiTi" pitchFamily="18" charset="-122"/>
                <a:ea typeface="Alibaba PuHuiTi" pitchFamily="18" charset="-122"/>
                <a:cs typeface="Alibaba PuHuiTi" pitchFamily="18" charset="-122"/>
              </a:rPr>
              <a:t>1.</a:t>
            </a:r>
            <a:r>
              <a:rPr lang="zh-CN" altLang="en-US" sz="1600" i="0" dirty="0">
                <a:solidFill>
                  <a:schemeClr val="tx1">
                    <a:lumMod val="85000"/>
                    <a:lumOff val="15000"/>
                  </a:schemeClr>
                </a:solidFill>
                <a:effectLst/>
                <a:latin typeface="Alibaba PuHuiTi" pitchFamily="18" charset="-122"/>
                <a:ea typeface="Alibaba PuHuiTi" pitchFamily="18" charset="-122"/>
                <a:cs typeface="Alibaba PuHuiTi" pitchFamily="18" charset="-122"/>
              </a:rPr>
              <a:t>训练第一个学习器</a:t>
            </a:r>
            <a:endParaRPr lang="zh-CN" altLang="en-US" sz="1600" i="0" dirty="0">
              <a:solidFill>
                <a:schemeClr val="tx1">
                  <a:lumMod val="85000"/>
                  <a:lumOff val="15000"/>
                </a:schemeClr>
              </a:solidFill>
              <a:effectLst/>
              <a:latin typeface="Alibaba PuHuiTi" pitchFamily="18" charset="-122"/>
              <a:ea typeface="Alibaba PuHuiTi" pitchFamily="18" charset="-122"/>
              <a:cs typeface="Alibaba PuHuiTi" pitchFamily="18" charset="-122"/>
            </a:endParaRPr>
          </a:p>
        </p:txBody>
      </p:sp>
      <p:sp>
        <p:nvSpPr>
          <p:cNvPr id="11" name="文本框 10"/>
          <p:cNvSpPr txBox="1"/>
          <p:nvPr/>
        </p:nvSpPr>
        <p:spPr>
          <a:xfrm>
            <a:off x="7170682" y="2499286"/>
            <a:ext cx="2933403" cy="338554"/>
          </a:xfrm>
          <a:prstGeom prst="rect">
            <a:avLst/>
          </a:prstGeom>
          <a:noFill/>
        </p:spPr>
        <p:txBody>
          <a:bodyPr wrap="square">
            <a:spAutoFit/>
          </a:bodyPr>
          <a:lstStyle/>
          <a:p>
            <a:r>
              <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2.</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调整数据分布</a:t>
            </a:r>
            <a:endPar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362716" y="2369085"/>
            <a:ext cx="5638865" cy="3373962"/>
          </a:xfrm>
          <a:prstGeom prst="rect">
            <a:avLst/>
          </a:prstGeom>
        </p:spPr>
      </p:pic>
      <p:pic>
        <p:nvPicPr>
          <p:cNvPr id="6" name="图片 5"/>
          <p:cNvPicPr>
            <a:picLocks noChangeAspect="1"/>
          </p:cNvPicPr>
          <p:nvPr/>
        </p:nvPicPr>
        <p:blipFill>
          <a:blip r:embed="rId2"/>
          <a:stretch>
            <a:fillRect/>
          </a:stretch>
        </p:blipFill>
        <p:spPr>
          <a:xfrm>
            <a:off x="6096000" y="2344161"/>
            <a:ext cx="5638865" cy="3398886"/>
          </a:xfrm>
          <a:prstGeom prst="rect">
            <a:avLst/>
          </a:prstGeom>
        </p:spPr>
      </p:pic>
      <p:sp>
        <p:nvSpPr>
          <p:cNvPr id="9" name="文本框 8"/>
          <p:cNvSpPr txBox="1"/>
          <p:nvPr/>
        </p:nvSpPr>
        <p:spPr>
          <a:xfrm>
            <a:off x="1127633" y="1632250"/>
            <a:ext cx="3024051" cy="338554"/>
          </a:xfrm>
          <a:prstGeom prst="rect">
            <a:avLst/>
          </a:prstGeom>
          <a:noFill/>
        </p:spPr>
        <p:txBody>
          <a:bodyPr wrap="square">
            <a:spAutoFit/>
          </a:bodyPr>
          <a:lstStyle/>
          <a:p>
            <a:r>
              <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3.</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训练第二个学习器</a:t>
            </a:r>
            <a:endPar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1" name="文本框 10"/>
          <p:cNvSpPr txBox="1"/>
          <p:nvPr/>
        </p:nvSpPr>
        <p:spPr>
          <a:xfrm>
            <a:off x="7476949" y="1462973"/>
            <a:ext cx="2410097" cy="338554"/>
          </a:xfrm>
          <a:prstGeom prst="rect">
            <a:avLst/>
          </a:prstGeom>
          <a:noFill/>
        </p:spPr>
        <p:txBody>
          <a:bodyPr wrap="square">
            <a:spAutoFit/>
          </a:bodyPr>
          <a:lstStyle/>
          <a:p>
            <a:r>
              <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4.</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再次调整数据分布</a:t>
            </a:r>
            <a:endPar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 </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661851" y="2237258"/>
            <a:ext cx="5434149" cy="3807878"/>
          </a:xfrm>
          <a:prstGeom prst="rect">
            <a:avLst/>
          </a:prstGeom>
        </p:spPr>
      </p:pic>
      <p:pic>
        <p:nvPicPr>
          <p:cNvPr id="4" name="图片 3"/>
          <p:cNvPicPr>
            <a:picLocks noChangeAspect="1"/>
          </p:cNvPicPr>
          <p:nvPr/>
        </p:nvPicPr>
        <p:blipFill>
          <a:blip r:embed="rId2"/>
          <a:stretch>
            <a:fillRect/>
          </a:stretch>
        </p:blipFill>
        <p:spPr>
          <a:xfrm>
            <a:off x="6300718" y="2229088"/>
            <a:ext cx="5638865" cy="3850344"/>
          </a:xfrm>
          <a:prstGeom prst="rect">
            <a:avLst/>
          </a:prstGeom>
        </p:spPr>
      </p:pic>
      <p:sp>
        <p:nvSpPr>
          <p:cNvPr id="9" name="文本框 8"/>
          <p:cNvSpPr txBox="1"/>
          <p:nvPr/>
        </p:nvSpPr>
        <p:spPr>
          <a:xfrm>
            <a:off x="1286692" y="1850263"/>
            <a:ext cx="6126480" cy="338554"/>
          </a:xfrm>
          <a:prstGeom prst="rect">
            <a:avLst/>
          </a:prstGeom>
          <a:noFill/>
        </p:spPr>
        <p:txBody>
          <a:bodyPr wrap="square">
            <a:spAutoFit/>
          </a:bodyPr>
          <a:lstStyle/>
          <a:p>
            <a:r>
              <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5.</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依次训练学习器，调整数据分布</a:t>
            </a:r>
            <a:endPar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1" name="文本框 10"/>
          <p:cNvSpPr txBox="1"/>
          <p:nvPr/>
        </p:nvSpPr>
        <p:spPr>
          <a:xfrm>
            <a:off x="7922721" y="1850263"/>
            <a:ext cx="2394857" cy="338554"/>
          </a:xfrm>
          <a:prstGeom prst="rect">
            <a:avLst/>
          </a:prstGeom>
          <a:noFill/>
        </p:spPr>
        <p:txBody>
          <a:bodyPr wrap="square">
            <a:spAutoFit/>
          </a:bodyPr>
          <a:lstStyle/>
          <a:p>
            <a:r>
              <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6.</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整体过程实现</a:t>
            </a:r>
            <a:endPar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38358" y="869546"/>
            <a:ext cx="6298881" cy="4855845"/>
          </a:xfrm>
        </p:spPr>
        <p:txBody>
          <a:bodyPr/>
          <a:lstStyle/>
          <a:p>
            <a:pPr algn="l"/>
            <a:r>
              <a:rPr lang="zh-CN" altLang="en-US" b="0" i="0" u="none" strike="noStrike" dirty="0">
                <a:solidFill>
                  <a:srgbClr val="333333"/>
                </a:solidFill>
                <a:effectLst/>
                <a:latin typeface="Open Sans" panose="020B0606030504020204" pitchFamily="34" charset="0"/>
              </a:rPr>
              <a:t>知道集成学习是什么？</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了解集成学习的分类</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理解</a:t>
            </a:r>
            <a:r>
              <a:rPr lang="en-GB" altLang="zh-CN" b="0" i="0" u="none" strike="noStrike" dirty="0">
                <a:solidFill>
                  <a:srgbClr val="333333"/>
                </a:solidFill>
                <a:effectLst/>
                <a:latin typeface="Open Sans" panose="020B0606030504020204" pitchFamily="34" charset="0"/>
              </a:rPr>
              <a:t>bagging</a:t>
            </a:r>
            <a:r>
              <a:rPr lang="zh-CN" altLang="en-US" b="0" i="0" u="none" strike="noStrike" dirty="0">
                <a:solidFill>
                  <a:srgbClr val="333333"/>
                </a:solidFill>
                <a:effectLst/>
                <a:latin typeface="Open Sans" panose="020B0606030504020204" pitchFamily="34" charset="0"/>
              </a:rPr>
              <a:t>集成的思想</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理解</a:t>
            </a:r>
            <a:r>
              <a:rPr lang="en-GB" altLang="zh-CN" b="0" i="0" u="none" strike="noStrike" dirty="0">
                <a:solidFill>
                  <a:srgbClr val="333333"/>
                </a:solidFill>
                <a:effectLst/>
                <a:latin typeface="Open Sans" panose="020B0606030504020204" pitchFamily="34" charset="0"/>
              </a:rPr>
              <a:t>boosting</a:t>
            </a:r>
            <a:r>
              <a:rPr lang="zh-CN" altLang="en-US" b="0" i="0" u="none" strike="noStrike" dirty="0">
                <a:solidFill>
                  <a:srgbClr val="333333"/>
                </a:solidFill>
                <a:effectLst/>
                <a:latin typeface="Open Sans" panose="020B0606030504020204" pitchFamily="34" charset="0"/>
              </a:rPr>
              <a:t>集成的思想</a:t>
            </a:r>
            <a:endParaRPr lang="zh-CN" altLang="en-US" b="0" i="0" u="none" strike="noStrike" dirty="0">
              <a:solidFill>
                <a:srgbClr val="333333"/>
              </a:solidFill>
              <a:effectLst/>
              <a:latin typeface="Open Sans" panose="020B0606030504020204" pitchFamily="34" charset="0"/>
            </a:endParaRPr>
          </a:p>
          <a:p>
            <a:pPr marL="0" indent="0">
              <a:buNone/>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算法推导</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831604" y="1444339"/>
            <a:ext cx="5514428" cy="121758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zh-CN" sz="1400" i="0" u="none" strike="noStrike" dirty="0">
                <a:solidFill>
                  <a:srgbClr val="333333"/>
                </a:solidFill>
                <a:effectLst/>
                <a:latin typeface="Alibaba PuHuiTi" pitchFamily="18" charset="-122"/>
                <a:ea typeface="Alibaba PuHuiTi" pitchFamily="18" charset="-122"/>
                <a:cs typeface="Alibaba PuHuiTi" pitchFamily="18" charset="-122"/>
              </a:rPr>
              <a:t>1 </a:t>
            </a:r>
            <a:r>
              <a:rPr lang="zh-CN" altLang="en-US" sz="1400" i="0" u="none" strike="noStrike" dirty="0">
                <a:solidFill>
                  <a:srgbClr val="333333"/>
                </a:solidFill>
                <a:effectLst/>
                <a:latin typeface="Alibaba PuHuiTi" pitchFamily="18" charset="-122"/>
                <a:ea typeface="Alibaba PuHuiTi" pitchFamily="18" charset="-122"/>
                <a:cs typeface="Alibaba PuHuiTi" pitchFamily="18" charset="-122"/>
              </a:rPr>
              <a:t>初始化</a:t>
            </a:r>
            <a:r>
              <a:rPr lang="zh-CN" altLang="en-US" sz="140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训练数据权重相等</a:t>
            </a:r>
            <a:r>
              <a:rPr lang="zh-CN" altLang="en-US" sz="1400" i="0" u="none" strike="noStrike" dirty="0">
                <a:solidFill>
                  <a:srgbClr val="333333"/>
                </a:solidFill>
                <a:effectLst/>
                <a:latin typeface="Alibaba PuHuiTi" pitchFamily="18" charset="-122"/>
                <a:ea typeface="Alibaba PuHuiTi" pitchFamily="18" charset="-122"/>
                <a:cs typeface="Alibaba PuHuiTi" pitchFamily="18" charset="-122"/>
              </a:rPr>
              <a:t>，训练第 </a:t>
            </a:r>
            <a:r>
              <a:rPr lang="en-US" altLang="zh-CN" sz="1400" i="0" u="none" strike="noStrike" dirty="0">
                <a:solidFill>
                  <a:srgbClr val="333333"/>
                </a:solidFill>
                <a:effectLst/>
                <a:latin typeface="Alibaba PuHuiTi" pitchFamily="18" charset="-122"/>
                <a:ea typeface="Alibaba PuHuiTi" pitchFamily="18" charset="-122"/>
                <a:cs typeface="Alibaba PuHuiTi" pitchFamily="18" charset="-122"/>
              </a:rPr>
              <a:t>1 </a:t>
            </a:r>
            <a:r>
              <a:rPr lang="zh-CN" altLang="en-US" sz="1400" i="0" u="none" strike="noStrike" dirty="0">
                <a:solidFill>
                  <a:srgbClr val="333333"/>
                </a:solidFill>
                <a:effectLst/>
                <a:latin typeface="Alibaba PuHuiTi" pitchFamily="18" charset="-122"/>
                <a:ea typeface="Alibaba PuHuiTi" pitchFamily="18" charset="-122"/>
                <a:cs typeface="Alibaba PuHuiTi" pitchFamily="18" charset="-122"/>
              </a:rPr>
              <a:t>个学习器</a:t>
            </a:r>
            <a:endParaRPr lang="zh-CN" altLang="en-US" sz="140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如果有 </a:t>
            </a:r>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100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个样本，则每个样本的初始化权重为：</a:t>
            </a:r>
            <a:r>
              <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1/100</a:t>
            </a:r>
            <a:endPar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a:p>
            <a:pPr marL="742950" lvl="1" indent="-285750"/>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根据预测结果</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找一个错误率最小的分裂点</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，计算、更新：</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样本权重</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模型权重</a:t>
            </a:r>
            <a:endPar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831604" y="2660552"/>
            <a:ext cx="5142476" cy="821593"/>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zh-CN" sz="1400" i="0" u="none" strike="noStrike" dirty="0">
                <a:solidFill>
                  <a:srgbClr val="333333"/>
                </a:solidFill>
                <a:effectLst/>
                <a:latin typeface="Alibaba PuHuiTi" pitchFamily="18" charset="-122"/>
                <a:ea typeface="Alibaba PuHuiTi" pitchFamily="18" charset="-122"/>
                <a:cs typeface="Alibaba PuHuiTi" pitchFamily="18" charset="-122"/>
              </a:rPr>
              <a:t>2 </a:t>
            </a:r>
            <a:r>
              <a:rPr lang="zh-CN" altLang="en-US" sz="1400" i="0" u="none" strike="noStrike" dirty="0">
                <a:solidFill>
                  <a:srgbClr val="333333"/>
                </a:solidFill>
                <a:effectLst/>
                <a:latin typeface="Alibaba PuHuiTi" pitchFamily="18" charset="-122"/>
                <a:ea typeface="Alibaba PuHuiTi" pitchFamily="18" charset="-122"/>
                <a:cs typeface="Alibaba PuHuiTi" pitchFamily="18" charset="-122"/>
              </a:rPr>
              <a:t>根据</a:t>
            </a:r>
            <a:r>
              <a:rPr lang="zh-CN" altLang="en-US" sz="140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新权重的样本集 </a:t>
            </a:r>
            <a:r>
              <a:rPr lang="zh-CN" altLang="en-US" sz="1400" i="0" u="none" strike="noStrike" dirty="0">
                <a:solidFill>
                  <a:srgbClr val="333333"/>
                </a:solidFill>
                <a:effectLst/>
                <a:latin typeface="Alibaba PuHuiTi" pitchFamily="18" charset="-122"/>
                <a:ea typeface="Alibaba PuHuiTi" pitchFamily="18" charset="-122"/>
                <a:cs typeface="Alibaba PuHuiTi" pitchFamily="18" charset="-122"/>
              </a:rPr>
              <a:t>训练第 </a:t>
            </a:r>
            <a:r>
              <a:rPr lang="en-US" altLang="zh-CN" sz="1400" i="0" u="none" strike="noStrike" dirty="0">
                <a:solidFill>
                  <a:srgbClr val="333333"/>
                </a:solidFill>
                <a:effectLst/>
                <a:latin typeface="Alibaba PuHuiTi" pitchFamily="18" charset="-122"/>
                <a:ea typeface="Alibaba PuHuiTi" pitchFamily="18" charset="-122"/>
                <a:cs typeface="Alibaba PuHuiTi" pitchFamily="18" charset="-122"/>
              </a:rPr>
              <a:t>2 </a:t>
            </a:r>
            <a:r>
              <a:rPr lang="zh-CN" altLang="en-US" sz="1400" i="0" u="none" strike="noStrike" dirty="0">
                <a:solidFill>
                  <a:srgbClr val="333333"/>
                </a:solidFill>
                <a:effectLst/>
                <a:latin typeface="Alibaba PuHuiTi" pitchFamily="18" charset="-122"/>
                <a:ea typeface="Alibaba PuHuiTi" pitchFamily="18" charset="-122"/>
                <a:cs typeface="Alibaba PuHuiTi" pitchFamily="18" charset="-122"/>
              </a:rPr>
              <a:t>个学习器</a:t>
            </a:r>
            <a:endParaRPr lang="zh-CN" altLang="en-US" sz="140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根据预测结果</a:t>
            </a:r>
            <a:r>
              <a:rPr lang="zh-CN" altLang="en-US" sz="1400" b="0" dirty="0">
                <a:solidFill>
                  <a:schemeClr val="accent2">
                    <a:lumMod val="75000"/>
                  </a:schemeClr>
                </a:solidFill>
                <a:latin typeface="Alibaba PuHuiTi" pitchFamily="18" charset="-122"/>
                <a:ea typeface="Alibaba PuHuiTi" pitchFamily="18" charset="-122"/>
                <a:cs typeface="Alibaba PuHuiTi" pitchFamily="18" charset="-122"/>
              </a:rPr>
              <a:t>找一个错误率最小的分裂点</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计算、更新：</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样本权重、模型权重</a:t>
            </a:r>
            <a:endPar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p:txBody>
      </p:sp>
      <p:sp>
        <p:nvSpPr>
          <p:cNvPr id="9" name="文本占位符 2"/>
          <p:cNvSpPr txBox="1"/>
          <p:nvPr/>
        </p:nvSpPr>
        <p:spPr>
          <a:xfrm>
            <a:off x="831605" y="3570597"/>
            <a:ext cx="6178795" cy="82159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3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迭代训练在前一个学习器的基础上，</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根据新的样本权重训练当前学习器</a:t>
            </a:r>
            <a:endPar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a:p>
            <a:pPr algn="l"/>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       -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直到训练出 </a:t>
            </a:r>
            <a:r>
              <a:rPr lang="en-GB"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m </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个弱学习器</a:t>
            </a:r>
            <a:endPar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p:txBody>
      </p:sp>
      <mc:AlternateContent xmlns:mc="http://schemas.openxmlformats.org/markup-compatibility/2006">
        <mc:Choice xmlns:a14="http://schemas.microsoft.com/office/drawing/2010/main" Requires="a14">
          <p:sp>
            <p:nvSpPr>
              <p:cNvPr id="10" name="文本占位符 2"/>
              <p:cNvSpPr txBox="1"/>
              <p:nvPr/>
            </p:nvSpPr>
            <p:spPr>
              <a:xfrm>
                <a:off x="831603" y="4612389"/>
                <a:ext cx="6054599" cy="82159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zh-CN" sz="1400" dirty="0">
                    <a:solidFill>
                      <a:srgbClr val="333333"/>
                    </a:solidFill>
                    <a:latin typeface="Alibaba PuHuiTi" pitchFamily="18" charset="-122"/>
                    <a:ea typeface="Alibaba PuHuiTi" pitchFamily="18" charset="-122"/>
                    <a:cs typeface="Alibaba PuHuiTi" pitchFamily="18" charset="-122"/>
                  </a:rPr>
                  <a:t>4</a:t>
                </a:r>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en-GB" altLang="zh-CN" sz="1400" b="0" i="0" u="none" strike="noStrike" dirty="0">
                    <a:effectLst/>
                    <a:latin typeface="Alibaba PuHuiTi" pitchFamily="18" charset="-122"/>
                    <a:ea typeface="Alibaba PuHuiTi" pitchFamily="18" charset="-122"/>
                    <a:cs typeface="Alibaba PuHuiTi" pitchFamily="18" charset="-122"/>
                  </a:rPr>
                  <a:t>m </a:t>
                </a:r>
                <a:r>
                  <a:rPr lang="zh-CN" altLang="en-US" sz="1400" b="0" i="0" u="none" strike="noStrike" dirty="0">
                    <a:effectLst/>
                    <a:latin typeface="Alibaba PuHuiTi" pitchFamily="18" charset="-122"/>
                    <a:ea typeface="Alibaba PuHuiTi" pitchFamily="18" charset="-122"/>
                    <a:cs typeface="Alibaba PuHuiTi" pitchFamily="18" charset="-122"/>
                  </a:rPr>
                  <a:t>个弱学习器</a:t>
                </a:r>
                <a:r>
                  <a:rPr lang="zh-CN" altLang="en-US" sz="1400" dirty="0">
                    <a:latin typeface="Alibaba PuHuiTi" pitchFamily="18" charset="-122"/>
                    <a:ea typeface="Alibaba PuHuiTi" pitchFamily="18" charset="-122"/>
                    <a:cs typeface="Alibaba PuHuiTi" pitchFamily="18" charset="-122"/>
                  </a:rPr>
                  <a:t>集成预测公式：</a:t>
                </a:r>
                <a:r>
                  <a:rPr lang="en-US" altLang="zh-CN" sz="1400" dirty="0">
                    <a:latin typeface="Alibaba PuHuiTi" pitchFamily="18" charset="-122"/>
                    <a:ea typeface="Alibaba PuHuiTi" pitchFamily="18" charset="-122"/>
                    <a:cs typeface="Alibaba PuHuiTi" pitchFamily="18" charset="-122"/>
                  </a:rPr>
                  <a:t>H(x)</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sign(</a:t>
                </a:r>
                <a14:m>
                  <m:oMath xmlns:m="http://schemas.openxmlformats.org/officeDocument/2006/math">
                    <m:nary>
                      <m:naryPr>
                        <m:chr m:val="∑"/>
                        <m:ctrlPr>
                          <a:rPr lang="en-US" altLang="zh-CN" sz="1400" i="1" smtClean="0">
                            <a:latin typeface="Cambria Math" panose="02040503050406030204" pitchFamily="18" charset="0"/>
                            <a:ea typeface="Alibaba PuHuiTi" pitchFamily="18" charset="-122"/>
                            <a:cs typeface="Alibaba PuHuiTi" pitchFamily="18" charset="-122"/>
                          </a:rPr>
                        </m:ctrlPr>
                      </m:naryPr>
                      <m:sub>
                        <m:r>
                          <m:rPr>
                            <m:brk m:alnAt="23"/>
                          </m:rPr>
                          <a:rPr lang="en-US" altLang="zh-CN" sz="1400" b="0" i="1" smtClean="0">
                            <a:latin typeface="Cambria Math" panose="02040503050406030204" pitchFamily="18" charset="0"/>
                            <a:ea typeface="Alibaba PuHuiTi" pitchFamily="18" charset="-122"/>
                            <a:cs typeface="Alibaba PuHuiTi" pitchFamily="18" charset="-122"/>
                          </a:rPr>
                          <m:t>𝑖</m:t>
                        </m:r>
                        <m:r>
                          <a:rPr lang="en-US" altLang="zh-CN" sz="1400" b="0" i="1" smtClean="0">
                            <a:latin typeface="Cambria Math" panose="02040503050406030204" pitchFamily="18" charset="0"/>
                            <a:ea typeface="Alibaba PuHuiTi" pitchFamily="18" charset="-122"/>
                            <a:cs typeface="Alibaba PuHuiTi" pitchFamily="18" charset="-122"/>
                          </a:rPr>
                          <m:t>=</m:t>
                        </m:r>
                        <m:r>
                          <a:rPr lang="en-US" altLang="zh-CN" sz="1400" b="0" i="1" smtClean="0">
                            <a:latin typeface="Cambria Math" panose="02040503050406030204" pitchFamily="18" charset="0"/>
                            <a:ea typeface="Alibaba PuHuiTi" pitchFamily="18" charset="-122"/>
                            <a:cs typeface="Alibaba PuHuiTi" pitchFamily="18" charset="-122"/>
                          </a:rPr>
                          <m:t>1</m:t>
                        </m:r>
                      </m:sub>
                      <m:sup>
                        <m:r>
                          <a:rPr lang="en-US" altLang="zh-CN" sz="1400" b="0" i="1" smtClean="0">
                            <a:latin typeface="Cambria Math" panose="02040503050406030204" pitchFamily="18" charset="0"/>
                            <a:ea typeface="Alibaba PuHuiTi" pitchFamily="18" charset="-122"/>
                            <a:cs typeface="Alibaba PuHuiTi" pitchFamily="18" charset="-122"/>
                          </a:rPr>
                          <m:t>𝑚</m:t>
                        </m:r>
                      </m:sup>
                      <m:e>
                        <m:sSub>
                          <m:sSubPr>
                            <m:ctrlPr>
                              <a:rPr lang="en-US" altLang="zh-CN" sz="1400" i="1" smtClean="0">
                                <a:latin typeface="Cambria Math" panose="02040503050406030204" pitchFamily="18" charset="0"/>
                                <a:ea typeface="Alibaba PuHuiTi" pitchFamily="18" charset="-122"/>
                                <a:cs typeface="Alibaba PuHuiTi" pitchFamily="18" charset="-122"/>
                              </a:rPr>
                            </m:ctrlPr>
                          </m:sSubPr>
                          <m:e>
                            <m:r>
                              <a:rPr lang="en-US" altLang="zh-CN" sz="1400" b="0" i="1" smtClean="0">
                                <a:latin typeface="Cambria Math" panose="02040503050406030204" pitchFamily="18" charset="0"/>
                                <a:ea typeface="Alibaba PuHuiTi" pitchFamily="18" charset="-122"/>
                                <a:cs typeface="Alibaba PuHuiTi" pitchFamily="18" charset="-122"/>
                              </a:rPr>
                              <m:t>𝑎</m:t>
                            </m:r>
                          </m:e>
                          <m:sub>
                            <m:r>
                              <a:rPr lang="en-US" altLang="zh-CN" sz="1400" b="0" i="1" smtClean="0">
                                <a:latin typeface="Cambria Math" panose="02040503050406030204" pitchFamily="18" charset="0"/>
                                <a:ea typeface="Alibaba PuHuiTi" pitchFamily="18" charset="-122"/>
                                <a:cs typeface="Alibaba PuHuiTi" pitchFamily="18" charset="-122"/>
                              </a:rPr>
                              <m:t>𝑖</m:t>
                            </m:r>
                          </m:sub>
                        </m:sSub>
                        <m:sSub>
                          <m:sSubPr>
                            <m:ctrlPr>
                              <a:rPr lang="en-US" altLang="zh-CN" sz="1400" i="1" smtClean="0">
                                <a:latin typeface="Cambria Math" panose="02040503050406030204" pitchFamily="18" charset="0"/>
                                <a:ea typeface="Alibaba PuHuiTi" pitchFamily="18" charset="-122"/>
                                <a:cs typeface="Alibaba PuHuiTi" pitchFamily="18" charset="-122"/>
                              </a:rPr>
                            </m:ctrlPr>
                          </m:sSubPr>
                          <m:e>
                            <m:r>
                              <a:rPr lang="en-US" altLang="zh-CN" sz="1400" b="0" i="1" smtClean="0">
                                <a:latin typeface="Cambria Math" panose="02040503050406030204" pitchFamily="18" charset="0"/>
                                <a:ea typeface="Alibaba PuHuiTi" pitchFamily="18" charset="-122"/>
                                <a:cs typeface="Alibaba PuHuiTi" pitchFamily="18" charset="-122"/>
                              </a:rPr>
                              <m:t>ℎ</m:t>
                            </m:r>
                          </m:e>
                          <m:sub>
                            <m:r>
                              <a:rPr lang="en-US" altLang="zh-CN" sz="1400" b="0" i="1" smtClean="0">
                                <a:latin typeface="Cambria Math" panose="02040503050406030204" pitchFamily="18" charset="0"/>
                                <a:ea typeface="Alibaba PuHuiTi" pitchFamily="18" charset="-122"/>
                                <a:cs typeface="Alibaba PuHuiTi" pitchFamily="18" charset="-122"/>
                              </a:rPr>
                              <m:t>𝑖</m:t>
                            </m:r>
                          </m:sub>
                        </m:sSub>
                        <m:r>
                          <a:rPr lang="en-US" altLang="zh-CN" sz="1400" b="0" i="1" smtClean="0">
                            <a:latin typeface="Cambria Math" panose="02040503050406030204" pitchFamily="18" charset="0"/>
                            <a:ea typeface="Alibaba PuHuiTi" pitchFamily="18" charset="-122"/>
                            <a:cs typeface="Alibaba PuHuiTi" pitchFamily="18" charset="-122"/>
                          </a:rPr>
                          <m:t>(</m:t>
                        </m:r>
                        <m:r>
                          <a:rPr lang="en-US" altLang="zh-CN" sz="1400" b="0" i="1" smtClean="0">
                            <a:latin typeface="Cambria Math" panose="02040503050406030204" pitchFamily="18" charset="0"/>
                            <a:ea typeface="Alibaba PuHuiTi" pitchFamily="18" charset="-122"/>
                            <a:cs typeface="Alibaba PuHuiTi" pitchFamily="18" charset="-122"/>
                          </a:rPr>
                          <m:t>𝑥</m:t>
                        </m:r>
                        <m:r>
                          <a:rPr lang="en-US" altLang="zh-CN" sz="1400" b="0" i="1" smtClean="0">
                            <a:latin typeface="Cambria Math" panose="02040503050406030204" pitchFamily="18" charset="0"/>
                            <a:ea typeface="Alibaba PuHuiTi" pitchFamily="18" charset="-122"/>
                            <a:cs typeface="Alibaba PuHuiTi" pitchFamily="18" charset="-122"/>
                          </a:rPr>
                          <m:t>)</m:t>
                        </m:r>
                      </m:e>
                    </m:nary>
                  </m:oMath>
                </a14:m>
                <a:r>
                  <a:rPr lang="en-US" altLang="zh-CN" sz="1400" dirty="0">
                    <a:latin typeface="Alibaba PuHuiTi" pitchFamily="18" charset="-122"/>
                    <a:ea typeface="Alibaba PuHuiTi" pitchFamily="18" charset="-122"/>
                    <a:cs typeface="Alibaba PuHuiTi" pitchFamily="18" charset="-122"/>
                  </a:rPr>
                  <a:t>)</a:t>
                </a:r>
                <a:endParaRPr lang="en-US" altLang="zh-CN" sz="1400" dirty="0">
                  <a:latin typeface="Alibaba PuHuiTi" pitchFamily="18" charset="-122"/>
                  <a:ea typeface="Alibaba PuHuiTi" pitchFamily="18" charset="-122"/>
                  <a:cs typeface="Alibaba PuHuiTi" pitchFamily="18" charset="-122"/>
                </a:endParaRPr>
              </a:p>
              <a:p>
                <a:pPr algn="l"/>
                <a:r>
                  <a:rPr lang="zh-CN" altLang="en-US" sz="1400" b="0" i="0" u="none" strike="noStrike" dirty="0">
                    <a:effectLst/>
                    <a:latin typeface="Alibaba PuHuiTi" pitchFamily="18" charset="-122"/>
                    <a:ea typeface="Alibaba PuHuiTi" pitchFamily="18" charset="-122"/>
                    <a:cs typeface="Alibaba PuHuiTi" pitchFamily="18" charset="-122"/>
                  </a:rPr>
                  <a:t>       </a:t>
                </a:r>
                <a:r>
                  <a:rPr lang="en-US" altLang="zh-CN" sz="1400" b="0" i="0" u="none" strike="noStrike" dirty="0">
                    <a:effectLst/>
                    <a:latin typeface="Alibaba PuHuiTi" pitchFamily="18" charset="-122"/>
                    <a:ea typeface="Alibaba PuHuiTi" pitchFamily="18" charset="-122"/>
                    <a:cs typeface="Alibaba PuHuiTi" pitchFamily="18" charset="-122"/>
                  </a:rPr>
                  <a:t>-</a:t>
                </a:r>
                <a:r>
                  <a:rPr lang="zh-CN" altLang="en-US" sz="1400" dirty="0">
                    <a:solidFill>
                      <a:srgbClr val="333333"/>
                    </a:solidFill>
                    <a:latin typeface="Alibaba PuHuiTi" pitchFamily="18" charset="-122"/>
                    <a:ea typeface="Alibaba PuHuiTi" pitchFamily="18" charset="-122"/>
                    <a:cs typeface="Alibaba PuHuiTi" pitchFamily="18" charset="-122"/>
                  </a:rPr>
                  <a:t> </a:t>
                </a:r>
                <a:r>
                  <a:rPr lang="el-GR"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α </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为模型的权重</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，输出结果</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大于 </a:t>
                </a:r>
                <a:r>
                  <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0 </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则归为正类</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小于 </a:t>
                </a:r>
                <a:r>
                  <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0 </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则归为负类。</a:t>
                </a:r>
                <a:endPar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p:txBody>
          </p:sp>
        </mc:Choice>
        <mc:Fallback>
          <p:sp>
            <p:nvSpPr>
              <p:cNvPr id="10" name="文本占位符 2"/>
              <p:cNvSpPr txBox="1">
                <a:spLocks noRot="1" noChangeAspect="1" noMove="1" noResize="1" noEditPoints="1" noAdjustHandles="1" noChangeArrowheads="1" noChangeShapeType="1" noTextEdit="1"/>
              </p:cNvSpPr>
              <p:nvPr/>
            </p:nvSpPr>
            <p:spPr>
              <a:xfrm>
                <a:off x="831603" y="4612389"/>
                <a:ext cx="6054599" cy="821592"/>
              </a:xfrm>
              <a:prstGeom prst="rect">
                <a:avLst/>
              </a:prstGeom>
              <a:blipFill rotWithShape="1">
                <a:blip r:embed="rId1"/>
                <a:stretch>
                  <a:fillRect l="-6" t="-47" r="4" b="-345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占位符 2"/>
              <p:cNvSpPr txBox="1"/>
              <p:nvPr/>
            </p:nvSpPr>
            <p:spPr>
              <a:xfrm>
                <a:off x="7502283" y="1250775"/>
                <a:ext cx="4367957" cy="249620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zh-CN" sz="1400" dirty="0">
                    <a:solidFill>
                      <a:srgbClr val="333333"/>
                    </a:solidFill>
                    <a:latin typeface="Alibaba PuHuiTi" pitchFamily="18" charset="-122"/>
                    <a:ea typeface="Alibaba PuHuiTi" pitchFamily="18" charset="-122"/>
                    <a:cs typeface="Alibaba PuHuiTi" pitchFamily="18" charset="-122"/>
                  </a:rPr>
                  <a:t>5</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GB" sz="1400" dirty="0">
                    <a:latin typeface="Alibaba PuHuiTi" pitchFamily="18" charset="-122"/>
                    <a:ea typeface="Alibaba PuHuiTi" pitchFamily="18" charset="-122"/>
                    <a:cs typeface="Alibaba PuHuiTi" pitchFamily="18" charset="-122"/>
                  </a:rPr>
                  <a:t>模型</a:t>
                </a:r>
                <a:r>
                  <a:rPr lang="zh-CN" altLang="en-US" sz="1400" dirty="0">
                    <a:latin typeface="Alibaba PuHuiTi" pitchFamily="18" charset="-122"/>
                    <a:ea typeface="Alibaba PuHuiTi" pitchFamily="18" charset="-122"/>
                    <a:cs typeface="Alibaba PuHuiTi" pitchFamily="18" charset="-122"/>
                  </a:rPr>
                  <a:t>权重计算公式</a:t>
                </a:r>
                <a:r>
                  <a:rPr lang="en-US" altLang="zh-CN" sz="1400" dirty="0">
                    <a:latin typeface="Alibaba PuHuiTi" pitchFamily="18" charset="-122"/>
                    <a:ea typeface="Alibaba PuHuiTi" pitchFamily="18" charset="-122"/>
                    <a:cs typeface="Alibaba PuHuiTi" pitchFamily="18" charset="-122"/>
                  </a:rPr>
                  <a:t>: </a:t>
                </a:r>
                <a:endParaRPr lang="en-US" altLang="zh-CN" sz="1400" dirty="0">
                  <a:latin typeface="Alibaba PuHuiTi" pitchFamily="18" charset="-122"/>
                  <a:ea typeface="Alibaba PuHuiTi" pitchFamily="18" charset="-122"/>
                  <a:cs typeface="Alibaba PuHuiTi" pitchFamily="18" charset="-122"/>
                </a:endParaRPr>
              </a:p>
              <a:p>
                <a:pPr algn="l"/>
                <a:r>
                  <a:rPr lang="zh-CN" altLang="en-US" sz="1400" b="0" dirty="0">
                    <a:ea typeface="Alibaba PuHuiTi" pitchFamily="18" charset="-122"/>
                    <a:cs typeface="Alibaba PuHuiTi" pitchFamily="18" charset="-122"/>
                  </a:rPr>
                  <a:t>       </a:t>
                </a:r>
                <a14:m>
                  <m:oMath xmlns:m="http://schemas.openxmlformats.org/officeDocument/2006/math">
                    <m:r>
                      <a:rPr lang="zh-CN" altLang="en-US" sz="1400" b="0" i="1" smtClean="0">
                        <a:latin typeface="Cambria Math" panose="02040503050406030204" pitchFamily="18" charset="0"/>
                        <a:ea typeface="Alibaba PuHuiTi" pitchFamily="18" charset="-122"/>
                        <a:cs typeface="Alibaba PuHuiTi" pitchFamily="18" charset="-122"/>
                      </a:rPr>
                      <m:t> </m:t>
                    </m:r>
                    <m:sSub>
                      <m:sSubPr>
                        <m:ctrlPr>
                          <a:rPr lang="en-US" altLang="zh-CN" sz="1400" i="1">
                            <a:latin typeface="Cambria Math" panose="02040503050406030204" pitchFamily="18" charset="0"/>
                            <a:ea typeface="Alibaba PuHuiTi" pitchFamily="18" charset="-122"/>
                            <a:cs typeface="Alibaba PuHuiTi" pitchFamily="18" charset="-122"/>
                          </a:rPr>
                        </m:ctrlPr>
                      </m:sSubPr>
                      <m:e>
                        <m:r>
                          <a:rPr lang="en-US" altLang="zh-CN" sz="1400" i="1">
                            <a:latin typeface="Cambria Math" panose="02040503050406030204" pitchFamily="18" charset="0"/>
                            <a:ea typeface="Alibaba PuHuiTi" pitchFamily="18" charset="-122"/>
                            <a:cs typeface="Alibaba PuHuiTi" pitchFamily="18" charset="-122"/>
                          </a:rPr>
                          <m:t>𝑎</m:t>
                        </m:r>
                      </m:e>
                      <m:sub>
                        <m:r>
                          <m:rPr>
                            <m:sty m:val="p"/>
                          </m:rPr>
                          <a:rPr lang="en-US" altLang="zh-CN" sz="1400" i="1" smtClean="0">
                            <a:latin typeface="Cambria Math" panose="02040503050406030204" pitchFamily="18" charset="0"/>
                            <a:ea typeface="Alibaba PuHuiTi" pitchFamily="18" charset="-122"/>
                            <a:cs typeface="Alibaba PuHuiTi" pitchFamily="18" charset="-122"/>
                          </a:rPr>
                          <m:t>t</m:t>
                        </m:r>
                      </m:sub>
                    </m:sSub>
                  </m:oMath>
                </a14:m>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 </a:t>
                </a:r>
                <a:r>
                  <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 </a:t>
                </a:r>
                <a14:m>
                  <m:oMath xmlns:m="http://schemas.openxmlformats.org/officeDocument/2006/math">
                    <m:f>
                      <m:fPr>
                        <m:ctrlP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ctrlPr>
                      </m:fPr>
                      <m:num>
                        <m: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1</m:t>
                        </m:r>
                      </m:num>
                      <m:den>
                        <m: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2</m:t>
                        </m:r>
                      </m:den>
                    </m:f>
                    <m:r>
                      <a:rPr lang="zh-CN" altLang="en-US"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 </m:t>
                    </m:r>
                    <m:r>
                      <m:rPr>
                        <m:sty m:val="p"/>
                      </m:r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ln</m:t>
                    </m:r>
                  </m:oMath>
                </a14:m>
                <a:r>
                  <a:rPr lang="en-US" altLang="zh-CN" sz="1400" i="0" dirty="0">
                    <a:solidFill>
                      <a:schemeClr val="accent2">
                        <a:lumMod val="75000"/>
                      </a:schemeClr>
                    </a:solidFill>
                    <a:latin typeface="Alibaba PuHuiTi" pitchFamily="18" charset="-122"/>
                    <a:ea typeface="Alibaba PuHuiTi" pitchFamily="18" charset="-122"/>
                    <a:cs typeface="Alibaba PuHuiTi" pitchFamily="18" charset="-122"/>
                  </a:rPr>
                  <a:t>(</a:t>
                </a:r>
                <a14:m>
                  <m:oMath xmlns:m="http://schemas.openxmlformats.org/officeDocument/2006/math">
                    <m:f>
                      <m:fPr>
                        <m:ctrlPr>
                          <a:rPr lang="en-US" altLang="zh-CN" sz="140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fPr>
                      <m:num>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1</m:t>
                        </m:r>
                        <m:r>
                          <a:rPr lang="zh-CN" altLang="en-US"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 </m:t>
                        </m:r>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sSub>
                          <m:sSubPr>
                            <m:ctrlP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zh-CN" altLang="en-US"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𝜀</m:t>
                            </m:r>
                          </m:e>
                          <m:sub>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𝑡</m:t>
                            </m:r>
                          </m:sub>
                        </m:sSub>
                        <m:r>
                          <a:rPr lang="zh-CN" altLang="en-US"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 </m:t>
                        </m:r>
                      </m:num>
                      <m:den>
                        <m:sSub>
                          <m:sSubPr>
                            <m:ctrlPr>
                              <a:rPr lang="en-US" altLang="zh-CN" sz="140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zh-CN" altLang="en-US" sz="140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𝜀</m:t>
                            </m:r>
                          </m:e>
                          <m:sub>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𝑡</m:t>
                            </m:r>
                          </m:sub>
                        </m:sSub>
                      </m:den>
                    </m:f>
                  </m:oMath>
                </a14:m>
                <a:r>
                  <a:rPr lang="en-US" altLang="zh-CN" sz="1400" i="0" dirty="0">
                    <a:solidFill>
                      <a:schemeClr val="accent2">
                        <a:lumMod val="75000"/>
                      </a:schemeClr>
                    </a:solidFill>
                    <a:latin typeface="Alibaba PuHuiTi" pitchFamily="18" charset="-122"/>
                    <a:ea typeface="Alibaba PuHuiTi" pitchFamily="18" charset="-122"/>
                    <a:cs typeface="Alibaba PuHuiTi" pitchFamily="18" charset="-122"/>
                  </a:rPr>
                  <a:t>)</a:t>
                </a:r>
                <a:r>
                  <a:rPr lang="zh-CN" altLang="en-US" sz="1400" i="0" dirty="0">
                    <a:solidFill>
                      <a:schemeClr val="accent2">
                        <a:lumMod val="75000"/>
                      </a:schemeClr>
                    </a:solidFill>
                    <a:latin typeface="Alibaba PuHuiTi" pitchFamily="18" charset="-122"/>
                    <a:ea typeface="Alibaba PuHuiTi" pitchFamily="18" charset="-122"/>
                    <a:cs typeface="Alibaba PuHuiTi" pitchFamily="18" charset="-122"/>
                  </a:rPr>
                  <a:t>   </a:t>
                </a:r>
                <a14:m>
                  <m:oMath xmlns:m="http://schemas.openxmlformats.org/officeDocument/2006/math">
                    <m:sSub>
                      <m:sSubPr>
                        <m:ctrlPr>
                          <a:rPr lang="en-US" altLang="zh-CN" sz="1400" i="1">
                            <a:solidFill>
                              <a:schemeClr val="tx1">
                                <a:lumMod val="85000"/>
                                <a:lumOff val="15000"/>
                              </a:schemeClr>
                            </a:solidFill>
                            <a:latin typeface="Cambria Math" panose="02040503050406030204" pitchFamily="18" charset="0"/>
                            <a:ea typeface="Alibaba PuHuiTi" pitchFamily="18" charset="-122"/>
                            <a:cs typeface="Alibaba PuHuiTi" pitchFamily="18" charset="-122"/>
                          </a:rPr>
                        </m:ctrlPr>
                      </m:sSubPr>
                      <m:e>
                        <m:r>
                          <a:rPr lang="en-US" altLang="zh-CN" sz="1400" i="1">
                            <a:solidFill>
                              <a:schemeClr val="tx1">
                                <a:lumMod val="85000"/>
                                <a:lumOff val="15000"/>
                              </a:schemeClr>
                            </a:solidFill>
                            <a:latin typeface="Cambria Math" panose="02040503050406030204" pitchFamily="18" charset="0"/>
                            <a:ea typeface="Alibaba PuHuiTi" pitchFamily="18" charset="-122"/>
                            <a:cs typeface="Alibaba PuHuiTi" pitchFamily="18" charset="-122"/>
                          </a:rPr>
                          <m:t>𝑎</m:t>
                        </m:r>
                      </m:e>
                      <m:sub>
                        <m:r>
                          <m:rPr>
                            <m:sty m:val="p"/>
                          </m:rPr>
                          <a:rPr lang="en-US" altLang="zh-CN" sz="1400" i="1">
                            <a:solidFill>
                              <a:schemeClr val="tx1">
                                <a:lumMod val="85000"/>
                                <a:lumOff val="15000"/>
                              </a:schemeClr>
                            </a:solidFill>
                            <a:latin typeface="Cambria Math" panose="02040503050406030204" pitchFamily="18" charset="0"/>
                            <a:ea typeface="Alibaba PuHuiTi" pitchFamily="18" charset="-122"/>
                            <a:cs typeface="Alibaba PuHuiTi" pitchFamily="18" charset="-122"/>
                          </a:rPr>
                          <m:t>t</m:t>
                        </m:r>
                      </m:sub>
                    </m:sSub>
                  </m:oMath>
                </a14:m>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为模型权重</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14:m>
                  <m:oMath xmlns:m="http://schemas.openxmlformats.org/officeDocument/2006/math">
                    <m:sSub>
                      <m:sSubPr>
                        <m:ctrlPr>
                          <a:rPr lang="en-US" altLang="zh-CN" sz="140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zh-CN" altLang="en-US"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𝜀</m:t>
                        </m:r>
                      </m:e>
                      <m:sub>
                        <m: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𝑡</m:t>
                        </m:r>
                      </m:sub>
                    </m:sSub>
                  </m:oMath>
                </a14:m>
                <a:r>
                  <a:rPr lang="zh-CN" altLang="en-US" sz="1400" dirty="0"/>
                  <a:t>表示第 </a:t>
                </a:r>
                <a:r>
                  <a:rPr lang="en-GB" altLang="zh-CN" sz="1400" dirty="0"/>
                  <a:t>t </a:t>
                </a:r>
                <a:r>
                  <a:rPr lang="zh-CN" altLang="en-US" sz="1400" dirty="0"/>
                  <a:t>个弱学习器的错误率</a:t>
                </a:r>
                <a:endParaRPr lang="en-US"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endParaRPr lang="zh-CN" altLang="en-US" sz="1400" dirty="0">
                  <a:latin typeface="Alibaba PuHuiTi" pitchFamily="18" charset="-122"/>
                  <a:ea typeface="Alibaba PuHuiTi" pitchFamily="18" charset="-122"/>
                  <a:cs typeface="Alibaba PuHuiTi" pitchFamily="18" charset="-122"/>
                </a:endParaRPr>
              </a:p>
            </p:txBody>
          </p:sp>
        </mc:Choice>
        <mc:Fallback>
          <p:sp>
            <p:nvSpPr>
              <p:cNvPr id="2" name="文本占位符 2"/>
              <p:cNvSpPr txBox="1">
                <a:spLocks noRot="1" noChangeAspect="1" noMove="1" noResize="1" noEditPoints="1" noAdjustHandles="1" noChangeArrowheads="1" noChangeShapeType="1" noTextEdit="1"/>
              </p:cNvSpPr>
              <p:nvPr/>
            </p:nvSpPr>
            <p:spPr>
              <a:xfrm>
                <a:off x="7502283" y="1250775"/>
                <a:ext cx="4367957" cy="2496206"/>
              </a:xfrm>
              <a:prstGeom prst="rect">
                <a:avLst/>
              </a:prstGeom>
              <a:blipFill rotWithShape="1">
                <a:blip r:embed="rId2"/>
                <a:stretch>
                  <a:fillRect l="-9" t="-18" r="4"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占位符 2"/>
              <p:cNvSpPr txBox="1"/>
              <p:nvPr/>
            </p:nvSpPr>
            <p:spPr>
              <a:xfrm>
                <a:off x="7665085" y="3135630"/>
                <a:ext cx="4279900" cy="229806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1400" dirty="0">
                    <a:solidFill>
                      <a:srgbClr val="333333"/>
                    </a:solidFill>
                    <a:latin typeface="Alibaba PuHuiTi" pitchFamily="18" charset="-122"/>
                    <a:ea typeface="Alibaba PuHuiTi" pitchFamily="18" charset="-122"/>
                    <a:cs typeface="Alibaba PuHuiTi" pitchFamily="18" charset="-122"/>
                  </a:rPr>
                  <a:t>6</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dirty="0">
                    <a:latin typeface="Alibaba PuHuiTi" pitchFamily="18" charset="-122"/>
                    <a:ea typeface="Alibaba PuHuiTi" pitchFamily="18" charset="-122"/>
                    <a:cs typeface="Alibaba PuHuiTi" pitchFamily="18" charset="-122"/>
                  </a:rPr>
                  <a:t>样本权重计算公式</a:t>
                </a:r>
                <a:r>
                  <a:rPr lang="en-US" altLang="zh-CN" sz="1400" dirty="0">
                    <a:latin typeface="Alibaba PuHuiTi" pitchFamily="18" charset="-122"/>
                    <a:ea typeface="Alibaba PuHuiTi" pitchFamily="18" charset="-122"/>
                    <a:cs typeface="Alibaba PuHuiTi" pitchFamily="18" charset="-122"/>
                  </a:rPr>
                  <a:t>: </a:t>
                </a:r>
                <a:endParaRPr lang="en-US" altLang="zh-CN" sz="1400" dirty="0">
                  <a:latin typeface="Alibaba PuHuiTi" pitchFamily="18" charset="-122"/>
                  <a:ea typeface="Alibaba PuHuiTi" pitchFamily="18" charset="-122"/>
                  <a:cs typeface="Alibaba PuHuiTi" pitchFamily="18" charset="-122"/>
                </a:endParaRPr>
              </a:p>
              <a:p>
                <a:r>
                  <a:rPr lang="zh-CN" altLang="en-US" sz="1400" dirty="0">
                    <a:ea typeface="Alibaba PuHuiTi" pitchFamily="18" charset="-122"/>
                    <a:cs typeface="Alibaba PuHuiTi" pitchFamily="18" charset="-122"/>
                  </a:rPr>
                  <a:t>    </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m:rPr>
                            <m:sty m:val="p"/>
                          </m:rPr>
                          <a:rPr lang="en-US" altLang="zh-CN" sz="1400" i="1" smtClean="0">
                            <a:latin typeface="Cambria Math" panose="02040503050406030204" pitchFamily="18" charset="0"/>
                            <a:ea typeface="Alibaba PuHuiTi" pitchFamily="18" charset="-122"/>
                            <a:cs typeface="Alibaba PuHuiTi" pitchFamily="18" charset="-122"/>
                          </a:rPr>
                          <m:t>D</m:t>
                        </m:r>
                      </m:e>
                      <m:sub>
                        <m:r>
                          <m:rPr>
                            <m:sty m:val="p"/>
                          </m:rPr>
                          <a:rPr lang="en-US" altLang="zh-CN" sz="1400" i="1" smtClean="0">
                            <a:latin typeface="Cambria Math" panose="02040503050406030204" pitchFamily="18" charset="0"/>
                            <a:ea typeface="Alibaba PuHuiTi" pitchFamily="18" charset="-122"/>
                            <a:cs typeface="Alibaba PuHuiTi" pitchFamily="18" charset="-122"/>
                          </a:rPr>
                          <m:t>t</m:t>
                        </m:r>
                        <m:r>
                          <a:rPr lang="en-US" altLang="zh-CN" sz="1400" b="0" i="1" smtClean="0">
                            <a:latin typeface="Cambria Math" panose="02040503050406030204" pitchFamily="18" charset="0"/>
                            <a:ea typeface="Alibaba PuHuiTi" pitchFamily="18" charset="-122"/>
                            <a:cs typeface="Alibaba PuHuiTi" pitchFamily="18" charset="-122"/>
                          </a:rPr>
                          <m:t>+</m:t>
                        </m:r>
                        <m:r>
                          <a:rPr lang="en-US" altLang="zh-CN" sz="1400" b="0" i="1" smtClean="0">
                            <a:latin typeface="Cambria Math" panose="02040503050406030204" pitchFamily="18" charset="0"/>
                            <a:ea typeface="Alibaba PuHuiTi" pitchFamily="18" charset="-122"/>
                            <a:cs typeface="Alibaba PuHuiTi" pitchFamily="18" charset="-122"/>
                          </a:rPr>
                          <m:t>1</m:t>
                        </m:r>
                      </m:sub>
                    </m:sSub>
                    <m:r>
                      <a:rPr lang="en-US" altLang="zh-CN" sz="1400" b="0" i="1" smtClean="0">
                        <a:latin typeface="Cambria Math" panose="02040503050406030204" pitchFamily="18" charset="0"/>
                        <a:ea typeface="Alibaba PuHuiTi" pitchFamily="18" charset="-122"/>
                        <a:cs typeface="Alibaba PuHuiTi" pitchFamily="18" charset="-122"/>
                      </a:rPr>
                      <m:t>(</m:t>
                    </m:r>
                    <m:r>
                      <a:rPr lang="en-US" altLang="zh-CN" sz="1400" b="0" i="1" smtClean="0">
                        <a:latin typeface="Cambria Math" panose="02040503050406030204" pitchFamily="18" charset="0"/>
                        <a:ea typeface="Alibaba PuHuiTi" pitchFamily="18" charset="-122"/>
                        <a:cs typeface="Alibaba PuHuiTi" pitchFamily="18" charset="-122"/>
                      </a:rPr>
                      <m:t>𝑥</m:t>
                    </m:r>
                    <m:r>
                      <a:rPr lang="en-US" altLang="zh-CN" sz="1400" b="0" i="1" smtClean="0">
                        <a:latin typeface="Cambria Math" panose="02040503050406030204" pitchFamily="18" charset="0"/>
                        <a:ea typeface="Alibaba PuHuiTi" pitchFamily="18" charset="-122"/>
                        <a:cs typeface="Alibaba PuHuiTi" pitchFamily="18" charset="-122"/>
                      </a:rPr>
                      <m:t>)</m:t>
                    </m:r>
                  </m:oMath>
                </a14:m>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 </a:t>
                </a:r>
                <a:r>
                  <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a:t>
                </a:r>
                <a:r>
                  <a:rPr lang="zh-CN" altLang="en-US"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 </a:t>
                </a:r>
                <a14:m>
                  <m:oMath xmlns:m="http://schemas.openxmlformats.org/officeDocument/2006/math">
                    <m:f>
                      <m:fPr>
                        <m:ctrlP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ctrlPr>
                      </m:fPr>
                      <m:num>
                        <m:sSub>
                          <m:sSubPr>
                            <m:ctrlPr>
                              <a:rPr lang="en-US" altLang="zh-CN" sz="1400" i="1">
                                <a:latin typeface="Cambria Math" panose="02040503050406030204" pitchFamily="18" charset="0"/>
                                <a:ea typeface="Alibaba PuHuiTi" pitchFamily="18" charset="-122"/>
                                <a:cs typeface="Alibaba PuHuiTi" pitchFamily="18" charset="-122"/>
                              </a:rPr>
                            </m:ctrlPr>
                          </m:sSubPr>
                          <m:e>
                            <m:r>
                              <m:rPr>
                                <m:sty m:val="p"/>
                              </m:rPr>
                              <a:rPr lang="en-US" altLang="zh-CN" sz="1400" i="1">
                                <a:latin typeface="Cambria Math" panose="02040503050406030204" pitchFamily="18" charset="0"/>
                                <a:ea typeface="Alibaba PuHuiTi" pitchFamily="18" charset="-122"/>
                                <a:cs typeface="Alibaba PuHuiTi" pitchFamily="18" charset="-122"/>
                              </a:rPr>
                              <m:t>D</m:t>
                            </m:r>
                          </m:e>
                          <m:sub>
                            <m:r>
                              <m:rPr>
                                <m:sty m:val="p"/>
                              </m:rPr>
                              <a:rPr lang="en-US" altLang="zh-CN" sz="1400" i="1">
                                <a:latin typeface="Cambria Math" panose="02040503050406030204" pitchFamily="18" charset="0"/>
                                <a:ea typeface="Alibaba PuHuiTi" pitchFamily="18" charset="-122"/>
                                <a:cs typeface="Alibaba PuHuiTi" pitchFamily="18" charset="-122"/>
                              </a:rPr>
                              <m:t>t</m:t>
                            </m:r>
                          </m:sub>
                        </m:sSub>
                        <m:r>
                          <a:rPr lang="en-US" altLang="zh-CN" sz="1400" i="1">
                            <a:latin typeface="Cambria Math" panose="02040503050406030204" pitchFamily="18" charset="0"/>
                            <a:ea typeface="Alibaba PuHuiTi" pitchFamily="18" charset="-122"/>
                            <a:cs typeface="Alibaba PuHuiTi" pitchFamily="18" charset="-122"/>
                          </a:rPr>
                          <m:t>(</m:t>
                        </m:r>
                        <m:r>
                          <a:rPr lang="en-US" altLang="zh-CN" sz="1400" i="1">
                            <a:latin typeface="Cambria Math" panose="02040503050406030204" pitchFamily="18" charset="0"/>
                            <a:ea typeface="Alibaba PuHuiTi" pitchFamily="18" charset="-122"/>
                            <a:cs typeface="Alibaba PuHuiTi" pitchFamily="18" charset="-122"/>
                          </a:rPr>
                          <m:t>𝑥</m:t>
                        </m:r>
                        <m:r>
                          <a:rPr lang="en-US" altLang="zh-CN" sz="1400" i="1">
                            <a:latin typeface="Cambria Math" panose="02040503050406030204" pitchFamily="18" charset="0"/>
                            <a:ea typeface="Alibaba PuHuiTi" pitchFamily="18" charset="-122"/>
                            <a:cs typeface="Alibaba PuHuiTi" pitchFamily="18" charset="-122"/>
                          </a:rPr>
                          <m:t>)</m:t>
                        </m:r>
                      </m:num>
                      <m:den>
                        <m:sSub>
                          <m:sSubPr>
                            <m:ctrlP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ctrlPr>
                          </m:sSubPr>
                          <m:e>
                            <m: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𝑍</m:t>
                            </m:r>
                          </m:e>
                          <m:sub>
                            <m: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𝑡</m:t>
                            </m:r>
                          </m:sub>
                        </m:sSub>
                      </m:den>
                    </m:f>
                    <m:r>
                      <a:rPr lang="zh-CN" altLang="en-US"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 ∗</m:t>
                    </m:r>
                    <m:d>
                      <m:dPr>
                        <m:begChr m:val="{"/>
                        <m:endChr m:val=""/>
                        <m:ctrlP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ctrlPr>
                      </m:dPr>
                      <m:e>
                        <m:eqArr>
                          <m:eqArrPr>
                            <m:ctrlP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ctrlPr>
                          </m:eqArrPr>
                          <m:e>
                            <m:sSup>
                              <m:sSupPr>
                                <m:ctrlP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ctrlPr>
                              </m:sSupPr>
                              <m:e>
                                <m: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𝑒</m:t>
                                </m:r>
                              </m:e>
                              <m:sup>
                                <m:sSub>
                                  <m:sSubPr>
                                    <m:ctrlP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𝑎</m:t>
                                    </m:r>
                                  </m:e>
                                  <m:sub>
                                    <m: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𝑡</m:t>
                                    </m:r>
                                  </m:sub>
                                </m:sSub>
                              </m:sup>
                            </m:sSup>
                            <m:r>
                              <a:rPr lang="en-US" altLang="zh-CN"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m:t>
                            </m:r>
                            <m:r>
                              <a:rPr lang="zh-CN" altLang="en-US"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 </m:t>
                            </m:r>
                            <m:r>
                              <a:rPr lang="zh-CN" altLang="en-US" sz="1400" i="1">
                                <a:solidFill>
                                  <a:schemeClr val="accent2">
                                    <a:lumMod val="75000"/>
                                  </a:schemeClr>
                                </a:solidFill>
                                <a:latin typeface="Cambria Math" panose="02040503050406030204" pitchFamily="18" charset="0"/>
                                <a:ea typeface="Alibaba PuHuiTi" pitchFamily="18" charset="-122"/>
                                <a:cs typeface="Alibaba PuHuiTi" pitchFamily="18" charset="-122"/>
                              </a:rPr>
                              <m:t>预测值</m:t>
                            </m:r>
                            <m:r>
                              <a:rPr lang="en-US" altLang="zh-CN" sz="14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r>
                              <a:rPr lang="zh-CN" altLang="en-US" sz="14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 </m:t>
                            </m:r>
                            <m:r>
                              <a:rPr lang="zh-CN" altLang="en-US" sz="1400" i="1">
                                <a:solidFill>
                                  <a:schemeClr val="accent2">
                                    <a:lumMod val="75000"/>
                                  </a:schemeClr>
                                </a:solidFill>
                                <a:latin typeface="Cambria Math" panose="02040503050406030204" pitchFamily="18" charset="0"/>
                                <a:ea typeface="Alibaba PuHuiTi" pitchFamily="18" charset="-122"/>
                                <a:cs typeface="Alibaba PuHuiTi" pitchFamily="18" charset="-122"/>
                              </a:rPr>
                              <m:t>真实值</m:t>
                            </m:r>
                          </m:e>
                          <m:e>
                            <m:sSup>
                              <m:sSupPr>
                                <m:ctrl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ctrlPr>
                              </m:sSupPr>
                              <m:e>
                                <m: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𝑒</m:t>
                                </m:r>
                              </m:e>
                              <m:sup>
                                <m:sSub>
                                  <m:sSubPr>
                                    <m:ctrlP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𝑎</m:t>
                                    </m:r>
                                  </m:e>
                                  <m:sub>
                                    <m: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𝑡</m:t>
                                    </m:r>
                                  </m:sub>
                                </m:sSub>
                              </m:sup>
                            </m:sSup>
                            <m:r>
                              <a:rPr lang="zh-CN" altLang="en-US"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r>
                              <a:rPr lang="zh-CN" altLang="en-US"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预测值</m:t>
                            </m:r>
                            <m:r>
                              <a:rPr lang="zh-CN" altLang="en-US"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r>
                              <a:rPr lang="zh-CN" altLang="en-US"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真实值</m:t>
                            </m:r>
                          </m:e>
                        </m:eqArr>
                      </m:e>
                    </m:d>
                    <m:r>
                      <a:rPr lang="zh-CN" altLang="en-US" sz="1400" b="0" i="1" u="none" strike="noStrike" smtClean="0">
                        <a:solidFill>
                          <a:schemeClr val="accent2">
                            <a:lumMod val="75000"/>
                          </a:schemeClr>
                        </a:solidFill>
                        <a:effectLst/>
                        <a:latin typeface="Cambria Math" panose="02040503050406030204" pitchFamily="18" charset="0"/>
                        <a:ea typeface="Alibaba PuHuiTi" pitchFamily="18" charset="-122"/>
                        <a:cs typeface="Alibaba PuHuiTi" pitchFamily="18" charset="-122"/>
                      </a:rPr>
                      <m:t> </m:t>
                    </m:r>
                  </m:oMath>
                </a14:m>
                <a:endParaRPr lang="en-US" altLang="zh-CN" sz="1400"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a:p>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    </a:t>
                </a:r>
                <a:r>
                  <a:rPr lang="zh-CN" altLang="en-US" sz="1400" dirty="0">
                    <a:latin typeface="Alibaba PuHuiTi" pitchFamily="18" charset="-122"/>
                    <a:ea typeface="Alibaba PuHuiTi" pitchFamily="18" charset="-122"/>
                    <a:cs typeface="Alibaba PuHuiTi" pitchFamily="18" charset="-122"/>
                  </a:rPr>
                  <a:t>其中</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m:rPr>
                            <m:sty m:val="p"/>
                          </m:rPr>
                          <a:rPr lang="en-US" altLang="zh-CN" sz="1400" i="1" smtClean="0">
                            <a:latin typeface="Cambria Math" panose="02040503050406030204" pitchFamily="18" charset="0"/>
                            <a:ea typeface="Alibaba PuHuiTi" pitchFamily="18" charset="-122"/>
                            <a:cs typeface="Alibaba PuHuiTi" pitchFamily="18" charset="-122"/>
                          </a:rPr>
                          <m:t>Z</m:t>
                        </m:r>
                      </m:e>
                      <m:sub>
                        <m:r>
                          <m:rPr>
                            <m:sty m:val="p"/>
                          </m:rPr>
                          <a:rPr lang="en-US" altLang="zh-CN" sz="1400" i="1">
                            <a:latin typeface="Cambria Math" panose="02040503050406030204" pitchFamily="18" charset="0"/>
                            <a:ea typeface="Alibaba PuHuiTi" pitchFamily="18" charset="-122"/>
                            <a:cs typeface="Alibaba PuHuiTi" pitchFamily="18" charset="-122"/>
                          </a:rPr>
                          <m:t>t</m:t>
                        </m:r>
                      </m:sub>
                    </m:sSub>
                  </m:oMath>
                </a14:m>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 为归一化值</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所有样本权重总和</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a:t>
                </a:r>
                <a:endParaRPr lang="en-US"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r>
                  <a:rPr lang="zh-CN" altLang="en-US" sz="1400" dirty="0">
                    <a:ea typeface="Alibaba PuHuiTi" pitchFamily="18" charset="-122"/>
                    <a:cs typeface="Alibaba PuHuiTi" pitchFamily="18" charset="-122"/>
                  </a:rPr>
                  <a:t>     </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m:rPr>
                            <m:sty m:val="p"/>
                          </m:rPr>
                          <a:rPr lang="en-US" altLang="zh-CN" sz="1400" i="1">
                            <a:latin typeface="Cambria Math" panose="02040503050406030204" pitchFamily="18" charset="0"/>
                            <a:ea typeface="Alibaba PuHuiTi" pitchFamily="18" charset="-122"/>
                            <a:cs typeface="Alibaba PuHuiTi" pitchFamily="18" charset="-122"/>
                          </a:rPr>
                          <m:t>D</m:t>
                        </m:r>
                      </m:e>
                      <m:sub>
                        <m:r>
                          <m:rPr>
                            <m:sty m:val="p"/>
                          </m:rPr>
                          <a:rPr lang="en-US" altLang="zh-CN" sz="1400" i="1">
                            <a:latin typeface="Cambria Math" panose="02040503050406030204" pitchFamily="18" charset="0"/>
                            <a:ea typeface="Alibaba PuHuiTi" pitchFamily="18" charset="-122"/>
                            <a:cs typeface="Alibaba PuHuiTi" pitchFamily="18" charset="-122"/>
                          </a:rPr>
                          <m:t>t</m:t>
                        </m:r>
                      </m:sub>
                    </m:sSub>
                    <m:r>
                      <a:rPr lang="en-US" altLang="zh-CN" sz="1400" i="1">
                        <a:latin typeface="Cambria Math" panose="02040503050406030204" pitchFamily="18" charset="0"/>
                        <a:ea typeface="Alibaba PuHuiTi" pitchFamily="18" charset="-122"/>
                        <a:cs typeface="Alibaba PuHuiTi" pitchFamily="18" charset="-122"/>
                      </a:rPr>
                      <m:t>(</m:t>
                    </m:r>
                    <m:r>
                      <a:rPr lang="en-US" altLang="zh-CN" sz="1400" i="1">
                        <a:latin typeface="Cambria Math" panose="02040503050406030204" pitchFamily="18" charset="0"/>
                        <a:ea typeface="Alibaba PuHuiTi" pitchFamily="18" charset="-122"/>
                        <a:cs typeface="Alibaba PuHuiTi" pitchFamily="18" charset="-122"/>
                      </a:rPr>
                      <m:t>𝑥</m:t>
                    </m:r>
                    <m:r>
                      <a:rPr lang="en-US" altLang="zh-CN" sz="1400" i="1">
                        <a:latin typeface="Cambria Math" panose="02040503050406030204" pitchFamily="18" charset="0"/>
                        <a:ea typeface="Alibaba PuHuiTi" pitchFamily="18" charset="-122"/>
                        <a:cs typeface="Alibaba PuHuiTi" pitchFamily="18" charset="-122"/>
                      </a:rPr>
                      <m:t>)</m:t>
                    </m:r>
                  </m:oMath>
                </a14:m>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为样本权重</a:t>
                </a:r>
                <a:endParaRPr lang="en-US"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r>
                  <a:rPr lang="zh-CN" altLang="en-US" sz="1400" dirty="0">
                    <a:ea typeface="Alibaba PuHuiTi" pitchFamily="18" charset="-122"/>
                    <a:cs typeface="Alibaba PuHuiTi" pitchFamily="18" charset="-122"/>
                  </a:rPr>
                  <a:t>     </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a:rPr lang="en-US" altLang="zh-CN" sz="1400" i="1">
                            <a:latin typeface="Cambria Math" panose="02040503050406030204" pitchFamily="18" charset="0"/>
                            <a:ea typeface="Alibaba PuHuiTi" pitchFamily="18" charset="-122"/>
                            <a:cs typeface="Alibaba PuHuiTi" pitchFamily="18" charset="-122"/>
                          </a:rPr>
                          <m:t>𝑎</m:t>
                        </m:r>
                      </m:e>
                      <m:sub>
                        <m:r>
                          <m:rPr>
                            <m:sty m:val="p"/>
                          </m:rPr>
                          <a:rPr lang="en-US" altLang="zh-CN" sz="1400" i="1">
                            <a:latin typeface="Cambria Math" panose="02040503050406030204" pitchFamily="18" charset="0"/>
                            <a:ea typeface="Alibaba PuHuiTi" pitchFamily="18" charset="-122"/>
                            <a:cs typeface="Alibaba PuHuiTi" pitchFamily="18" charset="-122"/>
                          </a:rPr>
                          <m:t>t</m:t>
                        </m:r>
                      </m:sub>
                    </m:sSub>
                  </m:oMath>
                </a14:m>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 为模型权重</a:t>
                </a:r>
                <a:endParaRPr lang="en-US" altLang="zh-CN" sz="1400" i="0" dirty="0">
                  <a:solidFill>
                    <a:schemeClr val="accent2">
                      <a:lumMod val="75000"/>
                    </a:schemeClr>
                  </a:solidFill>
                  <a:latin typeface="Alibaba PuHuiTi" pitchFamily="18" charset="-122"/>
                  <a:ea typeface="Alibaba PuHuiTi" pitchFamily="18" charset="-122"/>
                  <a:cs typeface="Alibaba PuHuiTi" pitchFamily="18" charset="-122"/>
                </a:endParaRPr>
              </a:p>
            </p:txBody>
          </p:sp>
        </mc:Choice>
        <mc:Fallback>
          <p:sp>
            <p:nvSpPr>
              <p:cNvPr id="4" name="文本占位符 2"/>
              <p:cNvSpPr txBox="1">
                <a:spLocks noRot="1" noChangeAspect="1" noMove="1" noResize="1" noEditPoints="1" noAdjustHandles="1" noChangeArrowheads="1" noChangeShapeType="1" noTextEdit="1"/>
              </p:cNvSpPr>
              <p:nvPr/>
            </p:nvSpPr>
            <p:spPr>
              <a:xfrm>
                <a:off x="7665085" y="3135630"/>
                <a:ext cx="4279900" cy="2298065"/>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7" name="直线连接符 6"/>
          <p:cNvCxnSpPr/>
          <p:nvPr/>
        </p:nvCxnSpPr>
        <p:spPr>
          <a:xfrm>
            <a:off x="7000660" y="1444339"/>
            <a:ext cx="9740" cy="4600861"/>
          </a:xfrm>
          <a:prstGeom prst="line">
            <a:avLst/>
          </a:prstGeom>
          <a:ln w="25400">
            <a:solidFill>
              <a:srgbClr val="AD2A2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构建过程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1116082" y="1434179"/>
            <a:ext cx="9699963" cy="81263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kumimoji="0" lang="zh-CN" altLang="en-US"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已知</a:t>
            </a:r>
            <a:r>
              <a:rPr kumimoji="0" lang="zh-CN" altLang="en-US" sz="18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训练数据见下面表格</a:t>
            </a:r>
            <a:r>
              <a:rPr kumimoji="0" lang="zh-CN" altLang="en-US"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lang="zh-CN" altLang="en-US" sz="1800" b="0" i="0" u="none" strike="noStrike" dirty="0">
                <a:solidFill>
                  <a:srgbClr val="333333"/>
                </a:solidFill>
                <a:effectLst/>
                <a:latin typeface="Open Sans" panose="020B0606030504020204" pitchFamily="34" charset="0"/>
              </a:rPr>
              <a:t>假设弱分类器由 </a:t>
            </a:r>
            <a:r>
              <a:rPr lang="en-GB" altLang="zh-CN" sz="1800" b="0" i="0" u="none" strike="noStrike" dirty="0">
                <a:solidFill>
                  <a:srgbClr val="333333"/>
                </a:solidFill>
                <a:effectLst/>
                <a:latin typeface="Open Sans" panose="020B0606030504020204" pitchFamily="34" charset="0"/>
              </a:rPr>
              <a:t>x </a:t>
            </a:r>
            <a:r>
              <a:rPr lang="zh-CN" altLang="en-US" sz="1800" b="0" i="0" u="none" strike="noStrike" dirty="0">
                <a:solidFill>
                  <a:srgbClr val="333333"/>
                </a:solidFill>
                <a:effectLst/>
                <a:latin typeface="Open Sans" panose="020B0606030504020204" pitchFamily="34" charset="0"/>
              </a:rPr>
              <a:t>产生，预测结果使该分类器在训练数据集上的分类误差率最低，试用 </a:t>
            </a:r>
            <a:r>
              <a:rPr lang="en-GB" altLang="zh-CN" sz="1800" b="0" i="0" u="none" strike="noStrike" dirty="0" err="1">
                <a:solidFill>
                  <a:srgbClr val="333333"/>
                </a:solidFill>
                <a:effectLst/>
                <a:latin typeface="Open Sans" panose="020B0606030504020204" pitchFamily="34" charset="0"/>
              </a:rPr>
              <a:t>Adaboost</a:t>
            </a:r>
            <a:r>
              <a:rPr lang="en-GB" altLang="zh-CN" sz="1800" b="0" i="0" u="none" strike="noStrike" dirty="0">
                <a:solidFill>
                  <a:srgbClr val="333333"/>
                </a:solidFill>
                <a:effectLst/>
                <a:latin typeface="Open Sans" panose="020B0606030504020204" pitchFamily="34" charset="0"/>
              </a:rPr>
              <a:t> </a:t>
            </a:r>
            <a:r>
              <a:rPr lang="zh-CN" altLang="en-US" sz="1800" b="0" i="0" u="none" strike="noStrike" dirty="0">
                <a:solidFill>
                  <a:srgbClr val="333333"/>
                </a:solidFill>
                <a:effectLst/>
                <a:latin typeface="Open Sans" panose="020B0606030504020204" pitchFamily="34" charset="0"/>
              </a:rPr>
              <a:t>算法学习一个强分类器</a:t>
            </a:r>
            <a:r>
              <a:rPr lang="zh-CN" altLang="en-US" b="0" i="0" u="none" strike="noStrike" dirty="0">
                <a:solidFill>
                  <a:srgbClr val="333333"/>
                </a:solidFill>
                <a:effectLst/>
                <a:latin typeface="Open Sans" panose="020B0606030504020204" pitchFamily="34" charset="0"/>
              </a:rPr>
              <a:t>。</a:t>
            </a:r>
            <a:endParaRPr kumimoji="0" lang="zh-CN" altLang="en-US"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1440071" y="3007873"/>
            <a:ext cx="9051984" cy="160331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构建第</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1</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个弱分类器</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11" name="图片 10"/>
          <p:cNvPicPr>
            <a:picLocks noChangeAspect="1"/>
          </p:cNvPicPr>
          <p:nvPr/>
        </p:nvPicPr>
        <p:blipFill>
          <a:blip r:embed="rId1"/>
          <a:stretch>
            <a:fillRect/>
          </a:stretch>
        </p:blipFill>
        <p:spPr>
          <a:xfrm>
            <a:off x="970676" y="1653287"/>
            <a:ext cx="8135207" cy="1404046"/>
          </a:xfrm>
          <a:prstGeom prst="rect">
            <a:avLst/>
          </a:prstGeom>
        </p:spPr>
      </p:pic>
      <p:pic>
        <p:nvPicPr>
          <p:cNvPr id="9" name="图片 8"/>
          <p:cNvPicPr>
            <a:picLocks noChangeAspect="1"/>
          </p:cNvPicPr>
          <p:nvPr/>
        </p:nvPicPr>
        <p:blipFill>
          <a:blip r:embed="rId2"/>
          <a:stretch>
            <a:fillRect/>
          </a:stretch>
        </p:blipFill>
        <p:spPr>
          <a:xfrm>
            <a:off x="7463259" y="3726519"/>
            <a:ext cx="2451273" cy="1995360"/>
          </a:xfrm>
          <a:prstGeom prst="rect">
            <a:avLst/>
          </a:prstGeom>
        </p:spPr>
      </p:pic>
      <p:pic>
        <p:nvPicPr>
          <p:cNvPr id="2" name="图片 1"/>
          <p:cNvPicPr>
            <a:picLocks noChangeAspect="1"/>
          </p:cNvPicPr>
          <p:nvPr/>
        </p:nvPicPr>
        <p:blipFill>
          <a:blip r:embed="rId3"/>
          <a:stretch>
            <a:fillRect/>
          </a:stretch>
        </p:blipFill>
        <p:spPr>
          <a:xfrm>
            <a:off x="1412040" y="3429000"/>
            <a:ext cx="4683960" cy="306461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构建第</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1</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个弱分类器</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14" name="图片 13"/>
          <p:cNvPicPr>
            <a:picLocks noChangeAspect="1"/>
          </p:cNvPicPr>
          <p:nvPr/>
        </p:nvPicPr>
        <p:blipFill>
          <a:blip r:embed="rId1"/>
          <a:stretch>
            <a:fillRect/>
          </a:stretch>
        </p:blipFill>
        <p:spPr>
          <a:xfrm>
            <a:off x="2126074" y="5214326"/>
            <a:ext cx="7011415" cy="1073535"/>
          </a:xfrm>
          <a:prstGeom prst="rect">
            <a:avLst/>
          </a:prstGeom>
        </p:spPr>
      </p:pic>
      <p:pic>
        <p:nvPicPr>
          <p:cNvPr id="2" name="图片 1"/>
          <p:cNvPicPr>
            <a:picLocks noChangeAspect="1"/>
          </p:cNvPicPr>
          <p:nvPr/>
        </p:nvPicPr>
        <p:blipFill>
          <a:blip r:embed="rId2"/>
          <a:stretch>
            <a:fillRect/>
          </a:stretch>
        </p:blipFill>
        <p:spPr>
          <a:xfrm>
            <a:off x="2180277" y="1357169"/>
            <a:ext cx="6903010" cy="35817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构建第</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2</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个弱学习器</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9" name="图片 8"/>
          <p:cNvPicPr>
            <a:picLocks noChangeAspect="1"/>
          </p:cNvPicPr>
          <p:nvPr/>
        </p:nvPicPr>
        <p:blipFill>
          <a:blip r:embed="rId1"/>
          <a:stretch>
            <a:fillRect/>
          </a:stretch>
        </p:blipFill>
        <p:spPr>
          <a:xfrm>
            <a:off x="8782424" y="2314575"/>
            <a:ext cx="2463800" cy="2228850"/>
          </a:xfrm>
          <a:prstGeom prst="rect">
            <a:avLst/>
          </a:prstGeom>
        </p:spPr>
      </p:pic>
      <p:pic>
        <p:nvPicPr>
          <p:cNvPr id="5" name="图片 4"/>
          <p:cNvPicPr>
            <a:picLocks noChangeAspect="1"/>
          </p:cNvPicPr>
          <p:nvPr/>
        </p:nvPicPr>
        <p:blipFill>
          <a:blip r:embed="rId2"/>
          <a:stretch>
            <a:fillRect/>
          </a:stretch>
        </p:blipFill>
        <p:spPr>
          <a:xfrm>
            <a:off x="811368" y="1537488"/>
            <a:ext cx="7161637" cy="315319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4806001"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构建第</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2</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个弱学习器</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10" name="图片 9"/>
          <p:cNvPicPr>
            <a:picLocks noChangeAspect="1"/>
          </p:cNvPicPr>
          <p:nvPr/>
        </p:nvPicPr>
        <p:blipFill>
          <a:blip r:embed="rId1"/>
          <a:stretch>
            <a:fillRect/>
          </a:stretch>
        </p:blipFill>
        <p:spPr>
          <a:xfrm>
            <a:off x="2111688" y="5427145"/>
            <a:ext cx="7202140" cy="1022033"/>
          </a:xfrm>
          <a:prstGeom prst="rect">
            <a:avLst/>
          </a:prstGeom>
        </p:spPr>
      </p:pic>
      <p:pic>
        <p:nvPicPr>
          <p:cNvPr id="4" name="图片 3"/>
          <p:cNvPicPr>
            <a:picLocks noChangeAspect="1"/>
          </p:cNvPicPr>
          <p:nvPr/>
        </p:nvPicPr>
        <p:blipFill>
          <a:blip r:embed="rId2"/>
          <a:stretch>
            <a:fillRect/>
          </a:stretch>
        </p:blipFill>
        <p:spPr>
          <a:xfrm>
            <a:off x="2605530" y="1357169"/>
            <a:ext cx="5999960" cy="39191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4806001"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构建第</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3</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个弱学习器</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622869" y="2350144"/>
            <a:ext cx="2317911" cy="230966"/>
          </a:xfrm>
          <a:prstGeom prst="rect">
            <a:avLst/>
          </a:prstGeom>
        </p:spPr>
      </p:pic>
      <p:pic>
        <p:nvPicPr>
          <p:cNvPr id="4" name="图片 3"/>
          <p:cNvPicPr>
            <a:picLocks noChangeAspect="1"/>
          </p:cNvPicPr>
          <p:nvPr/>
        </p:nvPicPr>
        <p:blipFill>
          <a:blip r:embed="rId2"/>
          <a:stretch>
            <a:fillRect/>
          </a:stretch>
        </p:blipFill>
        <p:spPr>
          <a:xfrm>
            <a:off x="4745829" y="1539438"/>
            <a:ext cx="2317911" cy="2024429"/>
          </a:xfrm>
          <a:prstGeom prst="rect">
            <a:avLst/>
          </a:prstGeom>
        </p:spPr>
      </p:pic>
      <p:sp>
        <p:nvSpPr>
          <p:cNvPr id="13" name="文本占位符 2"/>
          <p:cNvSpPr txBox="1"/>
          <p:nvPr/>
        </p:nvSpPr>
        <p:spPr>
          <a:xfrm>
            <a:off x="831604" y="3923109"/>
            <a:ext cx="2063996" cy="38446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最终强学习器</a:t>
            </a:r>
            <a:endParaRPr kumimoji="0" lang="en-US" altLang="zh-CN" sz="140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14" name="图片 13"/>
          <p:cNvPicPr>
            <a:picLocks noChangeAspect="1"/>
          </p:cNvPicPr>
          <p:nvPr/>
        </p:nvPicPr>
        <p:blipFill>
          <a:blip r:embed="rId3"/>
          <a:stretch>
            <a:fillRect/>
          </a:stretch>
        </p:blipFill>
        <p:spPr>
          <a:xfrm>
            <a:off x="2743201" y="3870476"/>
            <a:ext cx="5948680" cy="1816108"/>
          </a:xfrm>
          <a:prstGeom prst="rect">
            <a:avLst/>
          </a:prstGeom>
        </p:spPr>
      </p:pic>
      <mc:AlternateContent xmlns:mc="http://schemas.openxmlformats.org/markup-compatibility/2006">
        <mc:Choice xmlns:a14="http://schemas.microsoft.com/office/drawing/2010/main" Requires="a14">
          <p:sp>
            <p:nvSpPr>
              <p:cNvPr id="15" name="文本占位符 2"/>
              <p:cNvSpPr txBox="1"/>
              <p:nvPr/>
            </p:nvSpPr>
            <p:spPr>
              <a:xfrm>
                <a:off x="2439670" y="5649595"/>
                <a:ext cx="7312025" cy="111950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H(x)</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sign(0.4236</a:t>
                </a:r>
                <a:r>
                  <a:rPr lang="zh-CN" altLang="en-US" sz="1400" dirty="0">
                    <a:latin typeface="Alibaba PuHuiTi" pitchFamily="18" charset="-122"/>
                    <a:ea typeface="Alibaba PuHuiTi" pitchFamily="18" charset="-122"/>
                    <a:cs typeface="Alibaba PuHuiTi" pitchFamily="18" charset="-122"/>
                  </a:rPr>
                  <a:t> * </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a:rPr lang="en-US" altLang="zh-CN" sz="1400" i="1">
                            <a:latin typeface="Cambria Math" panose="02040503050406030204" pitchFamily="18" charset="0"/>
                            <a:ea typeface="Alibaba PuHuiTi" pitchFamily="18" charset="-122"/>
                            <a:cs typeface="Alibaba PuHuiTi" pitchFamily="18" charset="-122"/>
                          </a:rPr>
                          <m:t>ℎ</m:t>
                        </m:r>
                      </m:e>
                      <m:sub>
                        <m:r>
                          <a:rPr lang="en-US" altLang="zh-CN" sz="1400" b="0" i="1" smtClean="0">
                            <a:latin typeface="Cambria Math" panose="02040503050406030204" pitchFamily="18" charset="0"/>
                            <a:ea typeface="Alibaba PuHuiTi" pitchFamily="18" charset="-122"/>
                            <a:cs typeface="Alibaba PuHuiTi" pitchFamily="18" charset="-122"/>
                          </a:rPr>
                          <m:t>1</m:t>
                        </m:r>
                      </m:sub>
                    </m:sSub>
                    <m:r>
                      <a:rPr lang="en-US" altLang="zh-CN" sz="1400" i="1">
                        <a:latin typeface="Cambria Math" panose="02040503050406030204" pitchFamily="18" charset="0"/>
                        <a:ea typeface="Alibaba PuHuiTi" pitchFamily="18" charset="-122"/>
                        <a:cs typeface="Alibaba PuHuiTi" pitchFamily="18" charset="-122"/>
                      </a:rPr>
                      <m:t>(</m:t>
                    </m:r>
                    <m:r>
                      <a:rPr lang="en-US" altLang="zh-CN" sz="1400" i="1">
                        <a:latin typeface="Cambria Math" panose="02040503050406030204" pitchFamily="18" charset="0"/>
                        <a:ea typeface="Alibaba PuHuiTi" pitchFamily="18" charset="-122"/>
                        <a:cs typeface="Alibaba PuHuiTi" pitchFamily="18" charset="-122"/>
                      </a:rPr>
                      <m:t>𝑥</m:t>
                    </m:r>
                  </m:oMath>
                </a14:m>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0.64963</a:t>
                </a:r>
                <a:r>
                  <a:rPr lang="zh-CN" altLang="en-US" sz="1400" dirty="0">
                    <a:latin typeface="Alibaba PuHuiTi" pitchFamily="18" charset="-122"/>
                    <a:ea typeface="Alibaba PuHuiTi" pitchFamily="18" charset="-122"/>
                    <a:cs typeface="Alibaba PuHuiTi" pitchFamily="18" charset="-122"/>
                  </a:rPr>
                  <a:t> * </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a:rPr lang="en-US" altLang="zh-CN" sz="1400" i="1">
                            <a:latin typeface="Cambria Math" panose="02040503050406030204" pitchFamily="18" charset="0"/>
                            <a:ea typeface="Alibaba PuHuiTi" pitchFamily="18" charset="-122"/>
                            <a:cs typeface="Alibaba PuHuiTi" pitchFamily="18" charset="-122"/>
                          </a:rPr>
                          <m:t>ℎ</m:t>
                        </m:r>
                      </m:e>
                      <m:sub>
                        <m:r>
                          <a:rPr lang="en-US" altLang="zh-CN" sz="1400" b="0" i="1" smtClean="0">
                            <a:latin typeface="Cambria Math" panose="02040503050406030204" pitchFamily="18" charset="0"/>
                            <a:ea typeface="Alibaba PuHuiTi" pitchFamily="18" charset="-122"/>
                            <a:cs typeface="Alibaba PuHuiTi" pitchFamily="18" charset="-122"/>
                          </a:rPr>
                          <m:t>2</m:t>
                        </m:r>
                      </m:sub>
                    </m:sSub>
                    <m:r>
                      <a:rPr lang="en-US" altLang="zh-CN" sz="1400" i="1">
                        <a:latin typeface="Cambria Math" panose="02040503050406030204" pitchFamily="18" charset="0"/>
                        <a:ea typeface="Alibaba PuHuiTi" pitchFamily="18" charset="-122"/>
                        <a:cs typeface="Alibaba PuHuiTi" pitchFamily="18" charset="-122"/>
                      </a:rPr>
                      <m:t>(</m:t>
                    </m:r>
                    <m:r>
                      <a:rPr lang="en-US" altLang="zh-CN" sz="1400" i="1">
                        <a:latin typeface="Cambria Math" panose="02040503050406030204" pitchFamily="18" charset="0"/>
                        <a:ea typeface="Alibaba PuHuiTi" pitchFamily="18" charset="-122"/>
                        <a:cs typeface="Alibaba PuHuiTi" pitchFamily="18" charset="-122"/>
                      </a:rPr>
                      <m:t>𝑥</m:t>
                    </m:r>
                  </m:oMath>
                </a14:m>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0.7515</a:t>
                </a:r>
                <a:r>
                  <a:rPr lang="zh-CN" altLang="en-US" sz="1400" dirty="0">
                    <a:latin typeface="Alibaba PuHuiTi" pitchFamily="18" charset="-122"/>
                    <a:ea typeface="Alibaba PuHuiTi" pitchFamily="18" charset="-122"/>
                    <a:cs typeface="Alibaba PuHuiTi" pitchFamily="18" charset="-122"/>
                  </a:rPr>
                  <a:t> * </a:t>
                </a:r>
                <a14:m>
                  <m:oMath xmlns:m="http://schemas.openxmlformats.org/officeDocument/2006/math">
                    <m:sSub>
                      <m:sSubPr>
                        <m:ctrlPr>
                          <a:rPr lang="en-US" altLang="zh-CN" sz="1400" i="1">
                            <a:latin typeface="Cambria Math" panose="02040503050406030204" pitchFamily="18" charset="0"/>
                            <a:ea typeface="Alibaba PuHuiTi" pitchFamily="18" charset="-122"/>
                            <a:cs typeface="Alibaba PuHuiTi" pitchFamily="18" charset="-122"/>
                          </a:rPr>
                        </m:ctrlPr>
                      </m:sSubPr>
                      <m:e>
                        <m:r>
                          <a:rPr lang="en-US" altLang="zh-CN" sz="1400" i="1">
                            <a:latin typeface="Cambria Math" panose="02040503050406030204" pitchFamily="18" charset="0"/>
                            <a:ea typeface="Alibaba PuHuiTi" pitchFamily="18" charset="-122"/>
                            <a:cs typeface="Alibaba PuHuiTi" pitchFamily="18" charset="-122"/>
                          </a:rPr>
                          <m:t>ℎ</m:t>
                        </m:r>
                      </m:e>
                      <m:sub>
                        <m:r>
                          <a:rPr lang="en-US" altLang="zh-CN" sz="1400" b="0" i="1" smtClean="0">
                            <a:latin typeface="Cambria Math" panose="02040503050406030204" pitchFamily="18" charset="0"/>
                            <a:ea typeface="Alibaba PuHuiTi" pitchFamily="18" charset="-122"/>
                            <a:cs typeface="Alibaba PuHuiTi" pitchFamily="18" charset="-122"/>
                          </a:rPr>
                          <m:t>3</m:t>
                        </m:r>
                      </m:sub>
                    </m:sSub>
                    <m:r>
                      <a:rPr lang="en-US" altLang="zh-CN" sz="1400" i="1">
                        <a:latin typeface="Cambria Math" panose="02040503050406030204" pitchFamily="18" charset="0"/>
                        <a:ea typeface="Alibaba PuHuiTi" pitchFamily="18" charset="-122"/>
                        <a:cs typeface="Alibaba PuHuiTi" pitchFamily="18" charset="-122"/>
                      </a:rPr>
                      <m:t>(</m:t>
                    </m:r>
                    <m:r>
                      <a:rPr lang="en-US" altLang="zh-CN" sz="1400" i="1">
                        <a:latin typeface="Cambria Math" panose="02040503050406030204" pitchFamily="18" charset="0"/>
                        <a:ea typeface="Alibaba PuHuiTi" pitchFamily="18" charset="-122"/>
                        <a:cs typeface="Alibaba PuHuiTi" pitchFamily="18" charset="-122"/>
                      </a:rPr>
                      <m:t>𝑥</m:t>
                    </m:r>
                  </m:oMath>
                </a14:m>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endParaRPr lang="en-US" altLang="zh-CN" sz="1400" dirty="0">
                  <a:latin typeface="Alibaba PuHuiTi" pitchFamily="18" charset="-122"/>
                  <a:ea typeface="Alibaba PuHuiTi" pitchFamily="18" charset="-122"/>
                  <a:cs typeface="Alibaba PuHuiTi" pitchFamily="18" charset="-122"/>
                </a:endParaRPr>
              </a:p>
              <a:p>
                <a:r>
                  <a:rPr lang="zh-CN" altLang="en-US" sz="1400" dirty="0">
                    <a:latin typeface="Alibaba PuHuiTi" pitchFamily="18" charset="-122"/>
                    <a:ea typeface="Alibaba PuHuiTi" pitchFamily="18" charset="-122"/>
                    <a:cs typeface="Alibaba PuHuiTi" pitchFamily="18" charset="-122"/>
                  </a:rPr>
                  <a:t>若</a:t>
                </a:r>
                <a:r>
                  <a:rPr lang="en-GB" altLang="zh-CN" sz="1400" dirty="0">
                    <a:latin typeface="Alibaba PuHuiTi" pitchFamily="18" charset="-122"/>
                    <a:ea typeface="Alibaba PuHuiTi" pitchFamily="18" charset="-122"/>
                    <a:cs typeface="Alibaba PuHuiTi" pitchFamily="18" charset="-122"/>
                  </a:rPr>
                  <a:t>H(x)</a:t>
                </a:r>
                <a:r>
                  <a:rPr lang="zh-CN" altLang="en-US" sz="1400" dirty="0">
                    <a:latin typeface="Alibaba PuHuiTi" pitchFamily="18" charset="-122"/>
                    <a:ea typeface="Alibaba PuHuiTi" pitchFamily="18" charset="-122"/>
                    <a:cs typeface="Alibaba PuHuiTi" pitchFamily="18" charset="-122"/>
                  </a:rPr>
                  <a:t>的值大于</a:t>
                </a:r>
                <a:r>
                  <a:rPr lang="en-US" altLang="zh-CN" sz="1400" dirty="0">
                    <a:latin typeface="Alibaba PuHuiTi" pitchFamily="18" charset="-122"/>
                    <a:ea typeface="Alibaba PuHuiTi" pitchFamily="18" charset="-122"/>
                    <a:cs typeface="Alibaba PuHuiTi" pitchFamily="18" charset="-122"/>
                  </a:rPr>
                  <a:t>0</a:t>
                </a:r>
                <a:r>
                  <a:rPr lang="zh-CN" altLang="en-US" sz="1400" dirty="0">
                    <a:latin typeface="Alibaba PuHuiTi" pitchFamily="18" charset="-122"/>
                    <a:ea typeface="Alibaba PuHuiTi" pitchFamily="18" charset="-122"/>
                    <a:cs typeface="Alibaba PuHuiTi" pitchFamily="18" charset="-122"/>
                  </a:rPr>
                  <a:t>则归于正类；</a:t>
                </a:r>
                <a:r>
                  <a:rPr lang="en-GB" altLang="zh-CN" sz="1400" dirty="0">
                    <a:latin typeface="Alibaba PuHuiTi" pitchFamily="18" charset="-122"/>
                    <a:ea typeface="Alibaba PuHuiTi" pitchFamily="18" charset="-122"/>
                    <a:cs typeface="Alibaba PuHuiTi" pitchFamily="18" charset="-122"/>
                  </a:rPr>
                  <a:t>H(x)</a:t>
                </a:r>
                <a:r>
                  <a:rPr lang="zh-CN" altLang="en-US" sz="1400" dirty="0">
                    <a:latin typeface="Alibaba PuHuiTi" pitchFamily="18" charset="-122"/>
                    <a:ea typeface="Alibaba PuHuiTi" pitchFamily="18" charset="-122"/>
                    <a:cs typeface="Alibaba PuHuiTi" pitchFamily="18" charset="-122"/>
                  </a:rPr>
                  <a:t>的值小于</a:t>
                </a:r>
                <a:r>
                  <a:rPr lang="en-US" altLang="zh-CN" sz="1400" dirty="0">
                    <a:latin typeface="Alibaba PuHuiTi" pitchFamily="18" charset="-122"/>
                    <a:ea typeface="Alibaba PuHuiTi" pitchFamily="18" charset="-122"/>
                    <a:cs typeface="Alibaba PuHuiTi" pitchFamily="18" charset="-122"/>
                  </a:rPr>
                  <a:t>0</a:t>
                </a:r>
                <a:r>
                  <a:rPr lang="zh-CN" altLang="en-US" sz="1400" dirty="0">
                    <a:latin typeface="Alibaba PuHuiTi" pitchFamily="18" charset="-122"/>
                    <a:ea typeface="Alibaba PuHuiTi" pitchFamily="18" charset="-122"/>
                    <a:cs typeface="Alibaba PuHuiTi" pitchFamily="18" charset="-122"/>
                  </a:rPr>
                  <a:t>归于负类</a:t>
                </a:r>
                <a:endParaRPr lang="zh-CN" altLang="en-US" sz="1400" dirty="0">
                  <a:latin typeface="Alibaba PuHuiTi" pitchFamily="18" charset="-122"/>
                  <a:ea typeface="Alibaba PuHuiTi" pitchFamily="18" charset="-122"/>
                  <a:cs typeface="Alibaba PuHuiTi" pitchFamily="18" charset="-122"/>
                </a:endParaRPr>
              </a:p>
              <a:p>
                <a:r>
                  <a:rPr lang="en-US" altLang="zh-CN" sz="1400" dirty="0">
                    <a:latin typeface="Alibaba PuHuiTi" pitchFamily="18" charset="-122"/>
                    <a:ea typeface="Alibaba PuHuiTi" pitchFamily="18" charset="-122"/>
                    <a:cs typeface="Alibaba PuHuiTi" pitchFamily="18" charset="-122"/>
                  </a:rPr>
                  <a:t>X</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a:t>
                </a:r>
                <a:r>
                  <a:rPr lang="en-US" altLang="zh-CN" sz="1400" dirty="0">
                    <a:latin typeface="Alibaba PuHuiTi" pitchFamily="18" charset="-122"/>
                    <a:ea typeface="Alibaba PuHuiTi" pitchFamily="18" charset="-122"/>
                    <a:cs typeface="Alibaba PuHuiTi" pitchFamily="18" charset="-122"/>
                  </a:rPr>
                  <a:t>3</a:t>
                </a:r>
                <a:r>
                  <a:rPr lang="zh-CN" altLang="en-US" sz="1400" dirty="0">
                    <a:latin typeface="Alibaba PuHuiTi" pitchFamily="18" charset="-122"/>
                    <a:ea typeface="Alibaba PuHuiTi" pitchFamily="18" charset="-122"/>
                    <a:cs typeface="Alibaba PuHuiTi" pitchFamily="18" charset="-122"/>
                  </a:rPr>
                  <a:t> 带入公式为</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0.4236*(-1) + 0.64963*(1) + 0.7514*(-1) = -0.52537 &lt; 0</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lang="zh-CN" altLang="en-US" sz="1400" noProof="0" dirty="0">
                    <a:solidFill>
                      <a:schemeClr val="accent2">
                        <a:lumMod val="75000"/>
                      </a:schemeClr>
                    </a:solidFill>
                    <a:latin typeface="Alibaba PuHuiTi" pitchFamily="18" charset="-122"/>
                    <a:ea typeface="Alibaba PuHuiTi" pitchFamily="18" charset="-122"/>
                    <a:cs typeface="Alibaba PuHuiTi" pitchFamily="18" charset="-122"/>
                  </a:rPr>
                  <a:t>负类</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mc:Choice>
        <mc:Fallback>
          <p:sp>
            <p:nvSpPr>
              <p:cNvPr id="15" name="文本占位符 2"/>
              <p:cNvSpPr txBox="1">
                <a:spLocks noRot="1" noChangeAspect="1" noMove="1" noResize="1" noEditPoints="1" noAdjustHandles="1" noChangeArrowheads="1" noChangeShapeType="1" noTextEdit="1"/>
              </p:cNvSpPr>
              <p:nvPr/>
            </p:nvSpPr>
            <p:spPr>
              <a:xfrm>
                <a:off x="2439670" y="5649595"/>
                <a:ext cx="7312025" cy="111950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实战葡萄酒数据</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1074170" y="1428606"/>
            <a:ext cx="9240463"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需求</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6" name="文本占位符 2"/>
          <p:cNvSpPr txBox="1"/>
          <p:nvPr/>
        </p:nvSpPr>
        <p:spPr>
          <a:xfrm>
            <a:off x="2142543" y="1467723"/>
            <a:ext cx="5293315"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sz="1400" dirty="0">
                <a:solidFill>
                  <a:srgbClr val="333333"/>
                </a:solidFill>
                <a:latin typeface="Alibaba PuHuiTi" pitchFamily="18" charset="-122"/>
                <a:ea typeface="Alibaba PuHuiTi" pitchFamily="18" charset="-122"/>
                <a:cs typeface="Alibaba PuHuiTi" pitchFamily="18" charset="-122"/>
              </a:rPr>
              <a:t>已知葡萄酒数据，根据数据进行葡萄酒分类</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606296" y="1905849"/>
            <a:ext cx="7772400" cy="1267044"/>
          </a:xfrm>
          <a:prstGeom prst="rect">
            <a:avLst/>
          </a:prstGeom>
        </p:spPr>
      </p:pic>
      <p:pic>
        <p:nvPicPr>
          <p:cNvPr id="7" name="图片 6"/>
          <p:cNvPicPr>
            <a:picLocks noChangeAspect="1"/>
          </p:cNvPicPr>
          <p:nvPr/>
        </p:nvPicPr>
        <p:blipFill>
          <a:blip r:embed="rId2"/>
          <a:stretch>
            <a:fillRect/>
          </a:stretch>
        </p:blipFill>
        <p:spPr>
          <a:xfrm>
            <a:off x="1606296" y="3312924"/>
            <a:ext cx="7772400" cy="324963"/>
          </a:xfrm>
          <a:prstGeom prst="rect">
            <a:avLst/>
          </a:prstGeom>
        </p:spPr>
      </p:pic>
      <p:sp>
        <p:nvSpPr>
          <p:cNvPr id="8" name="文本占位符 2"/>
          <p:cNvSpPr txBox="1"/>
          <p:nvPr/>
        </p:nvSpPr>
        <p:spPr>
          <a:xfrm>
            <a:off x="1074170" y="3827397"/>
            <a:ext cx="2848606"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思路分析</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9" name="文本占位符 2"/>
          <p:cNvSpPr txBox="1"/>
          <p:nvPr/>
        </p:nvSpPr>
        <p:spPr>
          <a:xfrm>
            <a:off x="1670706" y="4253148"/>
            <a:ext cx="4391766" cy="233053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lvl="0">
              <a:defRPr/>
            </a:pPr>
            <a:r>
              <a:rPr lang="en-US" altLang="zh-CN" sz="1400" dirty="0">
                <a:solidFill>
                  <a:srgbClr val="333333"/>
                </a:solidFill>
                <a:latin typeface="Alibaba PuHuiTi" pitchFamily="18" charset="-122"/>
                <a:ea typeface="Alibaba PuHuiTi" pitchFamily="18" charset="-122"/>
                <a:cs typeface="Alibaba PuHuiTi" pitchFamily="18" charset="-122"/>
              </a:rPr>
              <a:t># 1 </a:t>
            </a:r>
            <a:r>
              <a:rPr lang="zh-CN" altLang="en-US" sz="1400" dirty="0">
                <a:solidFill>
                  <a:srgbClr val="333333"/>
                </a:solidFill>
                <a:latin typeface="Alibaba PuHuiTi" pitchFamily="18" charset="-122"/>
                <a:ea typeface="Alibaba PuHuiTi" pitchFamily="18" charset="-122"/>
                <a:cs typeface="Alibaba PuHuiTi" pitchFamily="18" charset="-122"/>
              </a:rPr>
              <a:t>读数据到内存</a:t>
            </a:r>
            <a:br>
              <a:rPr lang="zh-CN" altLang="en-US" sz="1400" dirty="0">
                <a:solidFill>
                  <a:srgbClr val="333333"/>
                </a:solidFill>
                <a:latin typeface="Alibaba PuHuiTi" pitchFamily="18" charset="-122"/>
                <a:ea typeface="Alibaba PuHuiTi" pitchFamily="18" charset="-122"/>
                <a:cs typeface="Alibaba PuHuiTi" pitchFamily="18" charset="-122"/>
              </a:rPr>
            </a:br>
            <a:r>
              <a:rPr lang="en-US" altLang="zh-CN" sz="1400" dirty="0">
                <a:solidFill>
                  <a:srgbClr val="333333"/>
                </a:solidFill>
                <a:latin typeface="Alibaba PuHuiTi" pitchFamily="18" charset="-122"/>
                <a:ea typeface="Alibaba PuHuiTi" pitchFamily="18" charset="-122"/>
                <a:cs typeface="Alibaba PuHuiTi" pitchFamily="18" charset="-122"/>
              </a:rPr>
              <a:t># 2 </a:t>
            </a:r>
            <a:r>
              <a:rPr lang="zh-CN" altLang="en-US" sz="1400" dirty="0">
                <a:solidFill>
                  <a:srgbClr val="333333"/>
                </a:solidFill>
                <a:latin typeface="Alibaba PuHuiTi" pitchFamily="18" charset="-122"/>
                <a:ea typeface="Alibaba PuHuiTi" pitchFamily="18" charset="-122"/>
                <a:cs typeface="Alibaba PuHuiTi" pitchFamily="18" charset="-122"/>
              </a:rPr>
              <a:t>特征处理</a:t>
            </a:r>
            <a:br>
              <a:rPr lang="zh-CN" altLang="en-US" sz="1400" dirty="0">
                <a:solidFill>
                  <a:srgbClr val="333333"/>
                </a:solidFill>
                <a:latin typeface="Alibaba PuHuiTi" pitchFamily="18" charset="-122"/>
                <a:ea typeface="Alibaba PuHuiTi" pitchFamily="18" charset="-122"/>
                <a:cs typeface="Alibaba PuHuiTi" pitchFamily="18" charset="-122"/>
              </a:rPr>
            </a:br>
            <a:r>
              <a:rPr lang="en-US" altLang="zh-CN" sz="1400" dirty="0">
                <a:solidFill>
                  <a:srgbClr val="333333"/>
                </a:solidFill>
                <a:latin typeface="Alibaba PuHuiTi" pitchFamily="18" charset="-122"/>
                <a:ea typeface="Alibaba PuHuiTi" pitchFamily="18" charset="-122"/>
                <a:cs typeface="Alibaba PuHuiTi" pitchFamily="18" charset="-122"/>
              </a:rPr>
              <a:t># 2-1 </a:t>
            </a:r>
            <a:r>
              <a:rPr lang="zh-CN" altLang="en-US" sz="1400" dirty="0">
                <a:solidFill>
                  <a:srgbClr val="333333"/>
                </a:solidFill>
                <a:latin typeface="Alibaba PuHuiTi" pitchFamily="18" charset="-122"/>
                <a:ea typeface="Alibaba PuHuiTi" pitchFamily="18" charset="-122"/>
                <a:cs typeface="Alibaba PuHuiTi" pitchFamily="18" charset="-122"/>
              </a:rPr>
              <a:t>修改列名</a:t>
            </a:r>
            <a:br>
              <a:rPr lang="zh-CN" altLang="en-US" sz="1400" dirty="0">
                <a:solidFill>
                  <a:srgbClr val="333333"/>
                </a:solidFill>
                <a:latin typeface="Alibaba PuHuiTi" pitchFamily="18" charset="-122"/>
                <a:ea typeface="Alibaba PuHuiTi" pitchFamily="18" charset="-122"/>
                <a:cs typeface="Alibaba PuHuiTi" pitchFamily="18" charset="-122"/>
              </a:rPr>
            </a:br>
            <a:r>
              <a:rPr lang="en-US" altLang="zh-CN" sz="1400" dirty="0">
                <a:solidFill>
                  <a:srgbClr val="333333"/>
                </a:solidFill>
                <a:latin typeface="Alibaba PuHuiTi" pitchFamily="18" charset="-122"/>
                <a:ea typeface="Alibaba PuHuiTi" pitchFamily="18" charset="-122"/>
                <a:cs typeface="Alibaba PuHuiTi" pitchFamily="18" charset="-122"/>
              </a:rPr>
              <a:t># 2-2 </a:t>
            </a:r>
            <a:r>
              <a:rPr lang="en-GB" altLang="zh-CN" sz="1400" dirty="0" err="1">
                <a:solidFill>
                  <a:srgbClr val="333333"/>
                </a:solidFill>
                <a:latin typeface="Alibaba PuHuiTi" pitchFamily="18" charset="-122"/>
                <a:ea typeface="Alibaba PuHuiTi" pitchFamily="18" charset="-122"/>
                <a:cs typeface="Alibaba PuHuiTi" pitchFamily="18" charset="-122"/>
              </a:rPr>
              <a:t>Adaboost</a:t>
            </a:r>
            <a:r>
              <a:rPr lang="zh-CN" altLang="en-US" sz="1400" dirty="0">
                <a:solidFill>
                  <a:srgbClr val="333333"/>
                </a:solidFill>
                <a:latin typeface="Alibaba PuHuiTi" pitchFamily="18" charset="-122"/>
                <a:ea typeface="Alibaba PuHuiTi" pitchFamily="18" charset="-122"/>
                <a:cs typeface="Alibaba PuHuiTi" pitchFamily="18" charset="-122"/>
              </a:rPr>
              <a:t>一般做二分类 去掉一类</a:t>
            </a:r>
            <a:r>
              <a:rPr lang="en-US" altLang="zh-CN" sz="1400" dirty="0">
                <a:solidFill>
                  <a:srgbClr val="333333"/>
                </a:solidFill>
                <a:latin typeface="Alibaba PuHuiTi" pitchFamily="18" charset="-122"/>
                <a:ea typeface="Alibaba PuHuiTi" pitchFamily="18" charset="-122"/>
                <a:cs typeface="Alibaba PuHuiTi" pitchFamily="18" charset="-122"/>
              </a:rPr>
              <a:t>(1,2,3)</a:t>
            </a:r>
            <a:br>
              <a:rPr lang="zh-CN" altLang="en-US" sz="1400" dirty="0">
                <a:solidFill>
                  <a:srgbClr val="333333"/>
                </a:solidFill>
                <a:latin typeface="Alibaba PuHuiTi" pitchFamily="18" charset="-122"/>
                <a:ea typeface="Alibaba PuHuiTi" pitchFamily="18" charset="-122"/>
                <a:cs typeface="Alibaba PuHuiTi" pitchFamily="18" charset="-122"/>
              </a:rPr>
            </a:br>
            <a:r>
              <a:rPr lang="en-US" altLang="zh-CN" sz="1400" dirty="0">
                <a:solidFill>
                  <a:srgbClr val="333333"/>
                </a:solidFill>
                <a:latin typeface="Alibaba PuHuiTi" pitchFamily="18" charset="-122"/>
                <a:ea typeface="Alibaba PuHuiTi" pitchFamily="18" charset="-122"/>
                <a:cs typeface="Alibaba PuHuiTi" pitchFamily="18" charset="-122"/>
              </a:rPr>
              <a:t># 2-4 </a:t>
            </a:r>
            <a:r>
              <a:rPr lang="zh-CN" altLang="en-US" sz="1400" dirty="0">
                <a:solidFill>
                  <a:srgbClr val="333333"/>
                </a:solidFill>
                <a:latin typeface="Alibaba PuHuiTi" pitchFamily="18" charset="-122"/>
                <a:ea typeface="Alibaba PuHuiTi" pitchFamily="18" charset="-122"/>
                <a:cs typeface="Alibaba PuHuiTi" pitchFamily="18" charset="-122"/>
              </a:rPr>
              <a:t>类别转化 </a:t>
            </a:r>
            <a:r>
              <a:rPr lang="en-US" altLang="zh-CN" sz="1400" dirty="0">
                <a:solidFill>
                  <a:srgbClr val="333333"/>
                </a:solidFill>
                <a:latin typeface="Alibaba PuHuiTi" pitchFamily="18" charset="-122"/>
                <a:ea typeface="Alibaba PuHuiTi" pitchFamily="18" charset="-122"/>
                <a:cs typeface="Alibaba PuHuiTi" pitchFamily="18" charset="-122"/>
              </a:rPr>
              <a:t>(2,3)=&gt;(0,1)</a:t>
            </a:r>
            <a:endParaRPr lang="en-US" altLang="zh-CN" sz="1400" dirty="0">
              <a:solidFill>
                <a:srgbClr val="333333"/>
              </a:solidFill>
              <a:latin typeface="Alibaba PuHuiTi" pitchFamily="18" charset="-122"/>
              <a:ea typeface="Alibaba PuHuiTi" pitchFamily="18" charset="-122"/>
              <a:cs typeface="Alibaba PuHuiTi" pitchFamily="18" charset="-122"/>
            </a:endParaRPr>
          </a:p>
          <a:p>
            <a:pPr lvl="0">
              <a:defRPr/>
            </a:pPr>
            <a:r>
              <a:rPr lang="en-US" altLang="zh-CN" sz="1400" dirty="0">
                <a:solidFill>
                  <a:srgbClr val="333333"/>
                </a:solidFill>
                <a:latin typeface="Alibaba PuHuiTi" pitchFamily="18" charset="-122"/>
                <a:ea typeface="Alibaba PuHuiTi" pitchFamily="18" charset="-122"/>
                <a:cs typeface="Alibaba PuHuiTi" pitchFamily="18" charset="-122"/>
              </a:rPr>
              <a:t># 2-5 </a:t>
            </a:r>
            <a:r>
              <a:rPr lang="zh-CN" altLang="en-US" sz="1400" dirty="0">
                <a:solidFill>
                  <a:srgbClr val="333333"/>
                </a:solidFill>
                <a:latin typeface="Alibaba PuHuiTi" pitchFamily="18" charset="-122"/>
                <a:ea typeface="Alibaba PuHuiTi" pitchFamily="18" charset="-122"/>
                <a:cs typeface="Alibaba PuHuiTi" pitchFamily="18" charset="-122"/>
              </a:rPr>
              <a:t>划分数据</a:t>
            </a:r>
            <a:br>
              <a:rPr lang="en-US" altLang="zh-CN" sz="1400" dirty="0">
                <a:solidFill>
                  <a:srgbClr val="333333"/>
                </a:solidFill>
                <a:latin typeface="Alibaba PuHuiTi" pitchFamily="18" charset="-122"/>
                <a:ea typeface="Alibaba PuHuiTi" pitchFamily="18" charset="-122"/>
                <a:cs typeface="Alibaba PuHuiTi" pitchFamily="18" charset="-122"/>
              </a:rPr>
            </a:b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11" name="文本占位符 2"/>
          <p:cNvSpPr txBox="1"/>
          <p:nvPr/>
        </p:nvSpPr>
        <p:spPr>
          <a:xfrm>
            <a:off x="6314181" y="4280580"/>
            <a:ext cx="4466595" cy="18550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lvl="0">
              <a:defRPr/>
            </a:pPr>
            <a:r>
              <a:rPr lang="en-US" altLang="zh-CN" sz="1400" dirty="0">
                <a:solidFill>
                  <a:srgbClr val="333333"/>
                </a:solidFill>
                <a:latin typeface="Alibaba PuHuiTi" pitchFamily="18" charset="-122"/>
                <a:ea typeface="Alibaba PuHuiTi" pitchFamily="18" charset="-122"/>
                <a:cs typeface="Alibaba PuHuiTi" pitchFamily="18" charset="-122"/>
              </a:rPr>
              <a:t># 3 </a:t>
            </a:r>
            <a:r>
              <a:rPr lang="zh-CN" altLang="en-US" sz="1400" dirty="0">
                <a:solidFill>
                  <a:srgbClr val="333333"/>
                </a:solidFill>
                <a:latin typeface="Alibaba PuHuiTi" pitchFamily="18" charset="-122"/>
                <a:ea typeface="Alibaba PuHuiTi" pitchFamily="18" charset="-122"/>
                <a:cs typeface="Alibaba PuHuiTi" pitchFamily="18" charset="-122"/>
              </a:rPr>
              <a:t>实例化单决策树 实例化</a:t>
            </a:r>
            <a:r>
              <a:rPr lang="en-GB" altLang="zh-CN" sz="1400" dirty="0" err="1">
                <a:solidFill>
                  <a:srgbClr val="333333"/>
                </a:solidFill>
                <a:latin typeface="Alibaba PuHuiTi" pitchFamily="18" charset="-122"/>
                <a:ea typeface="Alibaba PuHuiTi" pitchFamily="18" charset="-122"/>
                <a:cs typeface="Alibaba PuHuiTi" pitchFamily="18" charset="-122"/>
              </a:rPr>
              <a:t>Adaboost</a:t>
            </a:r>
            <a:r>
              <a:rPr lang="en-GB" altLang="zh-CN" sz="1400" dirty="0">
                <a:solidFill>
                  <a:srgbClr val="333333"/>
                </a:solidFill>
                <a:latin typeface="Alibaba PuHuiTi" pitchFamily="18" charset="-122"/>
                <a:ea typeface="Alibaba PuHuiTi" pitchFamily="18" charset="-122"/>
                <a:cs typeface="Alibaba PuHuiTi" pitchFamily="18" charset="-122"/>
              </a:rPr>
              <a:t>-</a:t>
            </a:r>
            <a:r>
              <a:rPr lang="zh-CN" altLang="en-US" sz="1400" dirty="0">
                <a:solidFill>
                  <a:srgbClr val="333333"/>
                </a:solidFill>
                <a:latin typeface="Alibaba PuHuiTi" pitchFamily="18" charset="-122"/>
                <a:ea typeface="Alibaba PuHuiTi" pitchFamily="18" charset="-122"/>
                <a:cs typeface="Alibaba PuHuiTi" pitchFamily="18" charset="-122"/>
              </a:rPr>
              <a:t>由</a:t>
            </a:r>
            <a:r>
              <a:rPr lang="en-US" altLang="zh-CN" sz="1400" dirty="0">
                <a:solidFill>
                  <a:srgbClr val="333333"/>
                </a:solidFill>
                <a:latin typeface="Alibaba PuHuiTi" pitchFamily="18" charset="-122"/>
                <a:ea typeface="Alibaba PuHuiTi" pitchFamily="18" charset="-122"/>
                <a:cs typeface="Alibaba PuHuiTi" pitchFamily="18" charset="-122"/>
              </a:rPr>
              <a:t>500</a:t>
            </a:r>
            <a:r>
              <a:rPr lang="zh-CN" altLang="en-US" sz="1400" dirty="0">
                <a:solidFill>
                  <a:srgbClr val="333333"/>
                </a:solidFill>
                <a:latin typeface="Alibaba PuHuiTi" pitchFamily="18" charset="-122"/>
                <a:ea typeface="Alibaba PuHuiTi" pitchFamily="18" charset="-122"/>
                <a:cs typeface="Alibaba PuHuiTi" pitchFamily="18" charset="-122"/>
              </a:rPr>
              <a:t>颗树组成</a:t>
            </a:r>
            <a:br>
              <a:rPr lang="zh-CN" altLang="en-US" sz="1400" dirty="0">
                <a:solidFill>
                  <a:srgbClr val="333333"/>
                </a:solidFill>
                <a:latin typeface="Alibaba PuHuiTi" pitchFamily="18" charset="-122"/>
                <a:ea typeface="Alibaba PuHuiTi" pitchFamily="18" charset="-122"/>
                <a:cs typeface="Alibaba PuHuiTi" pitchFamily="18" charset="-122"/>
              </a:rPr>
            </a:br>
            <a:r>
              <a:rPr lang="en-US" altLang="zh-CN" sz="1400" dirty="0">
                <a:solidFill>
                  <a:srgbClr val="333333"/>
                </a:solidFill>
                <a:latin typeface="Alibaba PuHuiTi" pitchFamily="18" charset="-122"/>
                <a:ea typeface="Alibaba PuHuiTi" pitchFamily="18" charset="-122"/>
                <a:cs typeface="Alibaba PuHuiTi" pitchFamily="18" charset="-122"/>
              </a:rPr>
              <a:t># 4 </a:t>
            </a:r>
            <a:r>
              <a:rPr lang="zh-CN" altLang="en-US" sz="1400" dirty="0">
                <a:solidFill>
                  <a:srgbClr val="333333"/>
                </a:solidFill>
                <a:latin typeface="Alibaba PuHuiTi" pitchFamily="18" charset="-122"/>
                <a:ea typeface="Alibaba PuHuiTi" pitchFamily="18" charset="-122"/>
                <a:cs typeface="Alibaba PuHuiTi" pitchFamily="18" charset="-122"/>
              </a:rPr>
              <a:t>单决策树训练和评估</a:t>
            </a:r>
            <a:br>
              <a:rPr lang="zh-CN" altLang="en-US" sz="1400" dirty="0">
                <a:solidFill>
                  <a:srgbClr val="333333"/>
                </a:solidFill>
                <a:latin typeface="Alibaba PuHuiTi" pitchFamily="18" charset="-122"/>
                <a:ea typeface="Alibaba PuHuiTi" pitchFamily="18" charset="-122"/>
                <a:cs typeface="Alibaba PuHuiTi" pitchFamily="18" charset="-122"/>
              </a:rPr>
            </a:br>
            <a:r>
              <a:rPr lang="en-US" altLang="zh-CN" sz="1400" dirty="0">
                <a:solidFill>
                  <a:srgbClr val="333333"/>
                </a:solidFill>
                <a:latin typeface="Alibaba PuHuiTi" pitchFamily="18" charset="-122"/>
                <a:ea typeface="Alibaba PuHuiTi" pitchFamily="18" charset="-122"/>
                <a:cs typeface="Alibaba PuHuiTi" pitchFamily="18" charset="-122"/>
              </a:rPr>
              <a:t># 5 </a:t>
            </a:r>
            <a:r>
              <a:rPr lang="en-GB" altLang="zh-CN" sz="1400" dirty="0">
                <a:solidFill>
                  <a:srgbClr val="333333"/>
                </a:solidFill>
                <a:latin typeface="Alibaba PuHuiTi" pitchFamily="18" charset="-122"/>
                <a:ea typeface="Alibaba PuHuiTi" pitchFamily="18" charset="-122"/>
                <a:cs typeface="Alibaba PuHuiTi" pitchFamily="18" charset="-122"/>
              </a:rPr>
              <a:t>AdaBoost</a:t>
            </a:r>
            <a:r>
              <a:rPr lang="zh-CN" altLang="en-US" sz="1400" dirty="0">
                <a:solidFill>
                  <a:srgbClr val="333333"/>
                </a:solidFill>
                <a:latin typeface="Alibaba PuHuiTi" pitchFamily="18" charset="-122"/>
                <a:ea typeface="Alibaba PuHuiTi" pitchFamily="18" charset="-122"/>
                <a:cs typeface="Alibaba PuHuiTi" pitchFamily="18" charset="-122"/>
              </a:rPr>
              <a:t>训练和评估</a:t>
            </a:r>
            <a:br>
              <a:rPr lang="zh-CN" altLang="en-US" sz="1400" dirty="0">
                <a:solidFill>
                  <a:srgbClr val="333333"/>
                </a:solidFill>
                <a:latin typeface="Alibaba PuHuiTi" pitchFamily="18" charset="-122"/>
                <a:ea typeface="Alibaba PuHuiTi" pitchFamily="18" charset="-122"/>
                <a:cs typeface="Alibaba PuHuiTi" pitchFamily="18" charset="-122"/>
              </a:rPr>
            </a:b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实战葡萄酒数据</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0" name="文本占位符 2"/>
          <p:cNvSpPr txBox="1"/>
          <p:nvPr/>
        </p:nvSpPr>
        <p:spPr>
          <a:xfrm>
            <a:off x="1649600" y="6259201"/>
            <a:ext cx="7792856" cy="46929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Roboto" panose="02000000000000000000" pitchFamily="2" charset="0"/>
              <a:ea typeface="Alibaba PuHuiTi" pitchFamily="18" charset="-122"/>
              <a:cs typeface="Alibaba PuHuiTi" pitchFamily="18" charset="-122"/>
            </a:endParaRPr>
          </a:p>
        </p:txBody>
      </p:sp>
      <p:sp>
        <p:nvSpPr>
          <p:cNvPr id="6" name="TextBox 3"/>
          <p:cNvSpPr txBox="1"/>
          <p:nvPr/>
        </p:nvSpPr>
        <p:spPr>
          <a:xfrm>
            <a:off x="1396566" y="1284417"/>
            <a:ext cx="9228762" cy="5447645"/>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AdaBoost</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实战葡萄酒数据</a:t>
            </a:r>
            <a:b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pandas </a:t>
            </a: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as </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pd</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sklearn.preprocessing</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LabelEncoder</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sklearn.model_selection</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train_test_split</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sklearn.tree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DecisionTreeClassifier</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sklearn.ensemble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AdaBoostClassifier</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集成学习</a:t>
            </a:r>
            <a:b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sklearn.metrics</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accuracy_score</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def </a:t>
            </a:r>
            <a:r>
              <a:rPr kumimoji="0" lang="en-GB" altLang="zh-CN" sz="1200" b="0" i="0" u="none" strike="noStrike" kern="1200" cap="none" spc="0" normalizeH="0" baseline="0" noProof="0" dirty="0">
                <a:ln>
                  <a:noFill/>
                </a:ln>
                <a:solidFill>
                  <a:srgbClr val="00627A"/>
                </a:solidFill>
                <a:effectLst/>
                <a:uLnTx/>
                <a:uFillTx/>
                <a:latin typeface="Calibri" panose="020F0502020204030204"/>
                <a:ea typeface="黑体" panose="02010609060101010101" pitchFamily="49" charset="-122"/>
                <a:cs typeface="+mn-cs"/>
              </a:rPr>
              <a:t>dm01_adaboost</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1 </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读数据到内存 </a:t>
            </a:r>
            <a:r>
              <a:rPr kumimoji="0" lang="en-GB" altLang="zh-CN" sz="1200" b="0" i="1" u="none" strike="noStrike" kern="1200" cap="none" spc="0" normalizeH="0" baseline="0" noProof="0" dirty="0" err="1">
                <a:ln>
                  <a:noFill/>
                </a:ln>
                <a:solidFill>
                  <a:srgbClr val="8C8C8C"/>
                </a:solidFill>
                <a:effectLst/>
                <a:uLnTx/>
                <a:uFillTx/>
                <a:latin typeface="Calibri" panose="020F0502020204030204"/>
                <a:ea typeface="黑体" panose="02010609060101010101" pitchFamily="49" charset="-122"/>
                <a:cs typeface="+mn-cs"/>
              </a:rPr>
              <a:t>df_wine</a:t>
            </a:r>
            <a:b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df_wine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pd.read_csv</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a:ln>
                  <a:noFill/>
                </a:ln>
                <a:solidFill>
                  <a:srgbClr val="067D17"/>
                </a:solidFill>
                <a:effectLst/>
                <a:uLnTx/>
                <a:uFillTx/>
                <a:latin typeface="Calibri" panose="020F0502020204030204"/>
                <a:ea typeface="黑体" panose="02010609060101010101" pitchFamily="49" charset="-122"/>
                <a:cs typeface="+mn-cs"/>
              </a:rPr>
              <a:t>'./data/wine0501.csv'</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err="1">
                <a:ln>
                  <a:noFill/>
                </a:ln>
                <a:solidFill>
                  <a:srgbClr val="8C8C8C"/>
                </a:solidFill>
                <a:effectLst/>
                <a:uLnTx/>
                <a:uFillTx/>
                <a:latin typeface="Calibri" panose="020F0502020204030204"/>
                <a:ea typeface="黑体" panose="02010609060101010101" pitchFamily="49" charset="-122"/>
                <a:cs typeface="+mn-cs"/>
              </a:rPr>
              <a:t>df_wine.info</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a:t>
            </a:r>
            <a:b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b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 2 </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特征处理</a:t>
            </a:r>
            <a:b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US"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2-2 </a:t>
            </a:r>
            <a:r>
              <a:rPr kumimoji="0" lang="en-GB" altLang="zh-CN" sz="1200" b="0" i="1" u="none" strike="noStrike" kern="1200" cap="none" spc="0" normalizeH="0" baseline="0" noProof="0" dirty="0" err="1">
                <a:ln>
                  <a:noFill/>
                </a:ln>
                <a:solidFill>
                  <a:srgbClr val="8C8C8C"/>
                </a:solidFill>
                <a:effectLst/>
                <a:uLnTx/>
                <a:uFillTx/>
                <a:latin typeface="Calibri" panose="020F0502020204030204"/>
                <a:ea typeface="黑体" panose="02010609060101010101" pitchFamily="49" charset="-122"/>
                <a:cs typeface="+mn-cs"/>
              </a:rPr>
              <a:t>Adaboost</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一般做二分类 去掉一类</a:t>
            </a:r>
            <a:r>
              <a:rPr kumimoji="0" lang="en-US"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(1,2,3)</a:t>
            </a:r>
            <a:br>
              <a:rPr kumimoji="0" lang="en-US"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US"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df_wine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df_wine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df_wine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a:ln>
                  <a:noFill/>
                </a:ln>
                <a:solidFill>
                  <a:srgbClr val="067D17"/>
                </a:solidFill>
                <a:effectLst/>
                <a:uLnTx/>
                <a:uFillTx/>
                <a:latin typeface="Calibri" panose="020F0502020204030204"/>
                <a:ea typeface="黑体" panose="02010609060101010101" pitchFamily="49" charset="-122"/>
                <a:cs typeface="+mn-cs"/>
              </a:rPr>
              <a:t>'Class label'</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 </a:t>
            </a:r>
            <a:r>
              <a:rPr kumimoji="0" lang="en-GB" altLang="zh-CN" sz="12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2-3 </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准备特征值和目标值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Alcohol</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酒精含量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Hue</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颜色</a:t>
            </a:r>
            <a:b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 =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df_wine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a:ln>
                  <a:noFill/>
                </a:ln>
                <a:solidFill>
                  <a:srgbClr val="067D17"/>
                </a:solidFill>
                <a:effectLst/>
                <a:uLnTx/>
                <a:uFillTx/>
                <a:latin typeface="Calibri" panose="020F0502020204030204"/>
                <a:ea typeface="黑体" panose="02010609060101010101" pitchFamily="49" charset="-122"/>
                <a:cs typeface="+mn-cs"/>
              </a:rPr>
              <a:t>'Alcohol'</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67D17"/>
                </a:solidFill>
                <a:effectLst/>
                <a:uLnTx/>
                <a:uFillTx/>
                <a:latin typeface="Calibri" panose="020F0502020204030204"/>
                <a:ea typeface="黑体" panose="02010609060101010101" pitchFamily="49" charset="-122"/>
                <a:cs typeface="+mn-cs"/>
              </a:rPr>
              <a:t>'Hue'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]].values</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y =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df_wine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a:ln>
                  <a:noFill/>
                </a:ln>
                <a:solidFill>
                  <a:srgbClr val="067D17"/>
                </a:solidFill>
                <a:effectLst/>
                <a:uLnTx/>
                <a:uFillTx/>
                <a:latin typeface="Calibri" panose="020F0502020204030204"/>
                <a:ea typeface="黑体" panose="02010609060101010101" pitchFamily="49" charset="-122"/>
                <a:cs typeface="+mn-cs"/>
              </a:rPr>
              <a:t>'Class label'</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2-4 </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类别转化</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y (2,3)=&gt;(0,1)</a:t>
            </a:r>
            <a:b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y =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LabelEncoder</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fit_transform</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(y)</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print('y--&gt;\n', y )</a:t>
            </a:r>
            <a:b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b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 2-5 </a:t>
            </a: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划分数据</a:t>
            </a:r>
            <a:b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zh-CN" altLang="en-US" sz="12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X_train</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X_test</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y_train</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y_test</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train_test_split</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 y, </a:t>
            </a:r>
            <a:r>
              <a:rPr kumimoji="0" lang="en-GB" altLang="zh-CN" sz="12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random_state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22</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test_size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0.2</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a:ln>
                  <a:noFill/>
                </a:ln>
                <a:solidFill>
                  <a:srgbClr val="000080"/>
                </a:solidFill>
                <a:effectLst/>
                <a:uLnTx/>
                <a:uFillTx/>
                <a:latin typeface="Calibri" panose="020F0502020204030204"/>
                <a:ea typeface="黑体" panose="02010609060101010101" pitchFamily="49" charset="-122"/>
                <a:cs typeface="+mn-cs"/>
              </a:rPr>
              <a:t>print</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X_train.shape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X_test.shape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y_train.shape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2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y_test.shape</a:t>
            </a:r>
            <a:r>
              <a:rPr kumimoji="0" lang="en-GB" altLang="zh-CN"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endParaRPr kumimoji="0" lang="en-US" altLang="zh-CN" sz="12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实战葡萄酒数据</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0" name="文本占位符 2"/>
          <p:cNvSpPr txBox="1"/>
          <p:nvPr/>
        </p:nvSpPr>
        <p:spPr>
          <a:xfrm>
            <a:off x="1649600" y="6259201"/>
            <a:ext cx="7792856" cy="46929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Roboto" panose="02000000000000000000" pitchFamily="2" charset="0"/>
              <a:ea typeface="Alibaba PuHuiTi" pitchFamily="18" charset="-122"/>
              <a:cs typeface="Alibaba PuHuiTi" pitchFamily="18" charset="-122"/>
            </a:endParaRPr>
          </a:p>
        </p:txBody>
      </p:sp>
      <p:sp>
        <p:nvSpPr>
          <p:cNvPr id="6" name="TextBox 3"/>
          <p:cNvSpPr txBox="1"/>
          <p:nvPr/>
        </p:nvSpPr>
        <p:spPr>
          <a:xfrm>
            <a:off x="1396566" y="1284417"/>
            <a:ext cx="9228762" cy="2862322"/>
          </a:xfrm>
          <a:prstGeom prst="rect">
            <a:avLst/>
          </a:prstGeom>
          <a:solidFill>
            <a:srgbClr val="FFFFE4"/>
          </a:solidFill>
          <a:ln w="3175">
            <a:solidFill>
              <a:srgbClr val="919191"/>
            </a:solidFill>
          </a:ln>
        </p:spPr>
        <p:txBody>
          <a:bodyPr wrap="square">
            <a:spAutoFit/>
          </a:bodyPr>
          <a:lstStyle/>
          <a:p>
            <a:pPr>
              <a:defRPr/>
            </a:pPr>
            <a:r>
              <a:rPr lang="en-GB" altLang="zh-CN" sz="1200" dirty="0"/>
              <a:t>    </a:t>
            </a:r>
            <a:r>
              <a:rPr lang="en-GB" altLang="zh-CN" sz="1200" i="1" dirty="0">
                <a:solidFill>
                  <a:srgbClr val="8C8C8C"/>
                </a:solidFill>
              </a:rPr>
              <a:t># 3 </a:t>
            </a:r>
            <a:r>
              <a:rPr lang="zh-CN" altLang="en-US" sz="1200" i="1" dirty="0">
                <a:solidFill>
                  <a:srgbClr val="8C8C8C"/>
                </a:solidFill>
              </a:rPr>
              <a:t>实例化单决策树 实例化</a:t>
            </a:r>
            <a:r>
              <a:rPr lang="en-GB" altLang="zh-CN" sz="1200" i="1" dirty="0" err="1">
                <a:solidFill>
                  <a:srgbClr val="8C8C8C"/>
                </a:solidFill>
              </a:rPr>
              <a:t>Adaboost</a:t>
            </a:r>
            <a:r>
              <a:rPr lang="en-GB" altLang="zh-CN" sz="1200" i="1" dirty="0">
                <a:solidFill>
                  <a:srgbClr val="8C8C8C"/>
                </a:solidFill>
              </a:rPr>
              <a:t>-</a:t>
            </a:r>
            <a:r>
              <a:rPr lang="zh-CN" altLang="en-US" sz="1200" i="1" dirty="0">
                <a:solidFill>
                  <a:srgbClr val="8C8C8C"/>
                </a:solidFill>
              </a:rPr>
              <a:t>由</a:t>
            </a:r>
            <a:r>
              <a:rPr lang="en-US" altLang="zh-CN" sz="1200" i="1" dirty="0">
                <a:solidFill>
                  <a:srgbClr val="8C8C8C"/>
                </a:solidFill>
              </a:rPr>
              <a:t>500</a:t>
            </a:r>
            <a:r>
              <a:rPr lang="zh-CN" altLang="en-US" sz="1200" i="1" dirty="0">
                <a:solidFill>
                  <a:srgbClr val="8C8C8C"/>
                </a:solidFill>
              </a:rPr>
              <a:t>颗树组成</a:t>
            </a:r>
            <a:br>
              <a:rPr lang="zh-CN" altLang="en-US" sz="1200" i="1" dirty="0">
                <a:solidFill>
                  <a:srgbClr val="8C8C8C"/>
                </a:solidFill>
              </a:rPr>
            </a:br>
            <a:r>
              <a:rPr lang="zh-CN" altLang="en-US" sz="1200" i="1" dirty="0">
                <a:solidFill>
                  <a:srgbClr val="8C8C8C"/>
                </a:solidFill>
              </a:rPr>
              <a:t>    </a:t>
            </a:r>
            <a:r>
              <a:rPr lang="en-GB" altLang="zh-CN" sz="1200" dirty="0" err="1"/>
              <a:t>mytree</a:t>
            </a:r>
            <a:r>
              <a:rPr lang="en-GB" altLang="zh-CN" sz="1200" dirty="0"/>
              <a:t> = </a:t>
            </a:r>
            <a:r>
              <a:rPr lang="en-GB" altLang="zh-CN" sz="1200" dirty="0" err="1"/>
              <a:t>DecisionTreeClassifier</a:t>
            </a:r>
            <a:r>
              <a:rPr lang="en-GB" altLang="zh-CN" sz="1200" dirty="0"/>
              <a:t>(</a:t>
            </a:r>
            <a:r>
              <a:rPr lang="en-GB" altLang="zh-CN" sz="1200" dirty="0">
                <a:solidFill>
                  <a:srgbClr val="660099"/>
                </a:solidFill>
              </a:rPr>
              <a:t>criterion</a:t>
            </a:r>
            <a:r>
              <a:rPr lang="en-GB" altLang="zh-CN" sz="1200" dirty="0"/>
              <a:t>=</a:t>
            </a:r>
            <a:r>
              <a:rPr lang="en-GB" altLang="zh-CN" sz="1200" dirty="0">
                <a:solidFill>
                  <a:srgbClr val="067D17"/>
                </a:solidFill>
              </a:rPr>
              <a:t>'entropy'</a:t>
            </a:r>
            <a:r>
              <a:rPr lang="en-GB" altLang="zh-CN" sz="1200" dirty="0"/>
              <a:t>, </a:t>
            </a:r>
            <a:r>
              <a:rPr lang="en-GB" altLang="zh-CN" sz="1200" dirty="0" err="1">
                <a:solidFill>
                  <a:srgbClr val="660099"/>
                </a:solidFill>
              </a:rPr>
              <a:t>max_depth</a:t>
            </a:r>
            <a:r>
              <a:rPr lang="en-GB" altLang="zh-CN" sz="1200" dirty="0"/>
              <a:t>=</a:t>
            </a:r>
            <a:r>
              <a:rPr lang="en-GB" altLang="zh-CN" sz="1200" dirty="0">
                <a:solidFill>
                  <a:srgbClr val="1750EB"/>
                </a:solidFill>
              </a:rPr>
              <a:t>1</a:t>
            </a:r>
            <a:r>
              <a:rPr lang="en-GB" altLang="zh-CN" sz="1200" dirty="0"/>
              <a:t>, </a:t>
            </a:r>
            <a:r>
              <a:rPr lang="en-GB" altLang="zh-CN" sz="1200" dirty="0" err="1">
                <a:solidFill>
                  <a:srgbClr val="660099"/>
                </a:solidFill>
              </a:rPr>
              <a:t>random_state</a:t>
            </a:r>
            <a:r>
              <a:rPr lang="en-GB" altLang="zh-CN" sz="1200" dirty="0"/>
              <a:t>=</a:t>
            </a:r>
            <a:r>
              <a:rPr lang="en-GB" altLang="zh-CN" sz="1200" dirty="0">
                <a:solidFill>
                  <a:srgbClr val="1750EB"/>
                </a:solidFill>
              </a:rPr>
              <a:t>0</a:t>
            </a:r>
            <a:r>
              <a:rPr lang="en-GB" altLang="zh-CN" sz="1200" dirty="0"/>
              <a:t>)</a:t>
            </a:r>
            <a:br>
              <a:rPr lang="en-GB" altLang="zh-CN" sz="1200" dirty="0"/>
            </a:br>
            <a:r>
              <a:rPr lang="en-GB" altLang="zh-CN" sz="1200" dirty="0"/>
              <a:t>    </a:t>
            </a:r>
            <a:r>
              <a:rPr lang="en-GB" altLang="zh-CN" sz="1200" dirty="0" err="1"/>
              <a:t>myada</a:t>
            </a:r>
            <a:r>
              <a:rPr lang="en-GB" altLang="zh-CN" sz="1200" dirty="0"/>
              <a:t> = </a:t>
            </a:r>
            <a:r>
              <a:rPr lang="en-GB" altLang="zh-CN" sz="1200" dirty="0" err="1"/>
              <a:t>AdaBoostClassifier</a:t>
            </a:r>
            <a:r>
              <a:rPr lang="en-GB" altLang="zh-CN" sz="1200" dirty="0"/>
              <a:t>(</a:t>
            </a:r>
            <a:r>
              <a:rPr lang="en-GB" altLang="zh-CN" sz="1200" dirty="0" err="1">
                <a:solidFill>
                  <a:srgbClr val="660099"/>
                </a:solidFill>
              </a:rPr>
              <a:t>base_estimator</a:t>
            </a:r>
            <a:r>
              <a:rPr lang="en-GB" altLang="zh-CN" sz="1200" dirty="0"/>
              <a:t>=</a:t>
            </a:r>
            <a:r>
              <a:rPr lang="en-GB" altLang="zh-CN" sz="1200" dirty="0" err="1"/>
              <a:t>mytree</a:t>
            </a:r>
            <a:r>
              <a:rPr lang="en-GB" altLang="zh-CN" sz="1200" dirty="0"/>
              <a:t>, </a:t>
            </a:r>
            <a:r>
              <a:rPr lang="en-GB" altLang="zh-CN" sz="1200" dirty="0" err="1">
                <a:solidFill>
                  <a:srgbClr val="660099"/>
                </a:solidFill>
              </a:rPr>
              <a:t>n_estimators</a:t>
            </a:r>
            <a:r>
              <a:rPr lang="en-GB" altLang="zh-CN" sz="1200" dirty="0"/>
              <a:t>=</a:t>
            </a:r>
            <a:r>
              <a:rPr lang="en-GB" altLang="zh-CN" sz="1200" dirty="0">
                <a:solidFill>
                  <a:srgbClr val="1750EB"/>
                </a:solidFill>
              </a:rPr>
              <a:t>500</a:t>
            </a:r>
            <a:r>
              <a:rPr lang="en-GB" altLang="zh-CN" sz="1200" dirty="0"/>
              <a:t>, </a:t>
            </a:r>
            <a:r>
              <a:rPr lang="en-GB" altLang="zh-CN" sz="1200" dirty="0" err="1">
                <a:solidFill>
                  <a:srgbClr val="660099"/>
                </a:solidFill>
              </a:rPr>
              <a:t>learning_rate</a:t>
            </a:r>
            <a:r>
              <a:rPr lang="en-GB" altLang="zh-CN" sz="1200" dirty="0"/>
              <a:t>=</a:t>
            </a:r>
            <a:r>
              <a:rPr lang="en-GB" altLang="zh-CN" sz="1200" dirty="0">
                <a:solidFill>
                  <a:srgbClr val="1750EB"/>
                </a:solidFill>
              </a:rPr>
              <a:t>0.1</a:t>
            </a:r>
            <a:r>
              <a:rPr lang="en-GB" altLang="zh-CN" sz="1200" dirty="0"/>
              <a:t>, </a:t>
            </a:r>
            <a:r>
              <a:rPr lang="en-GB" altLang="zh-CN" sz="1200" dirty="0" err="1">
                <a:solidFill>
                  <a:srgbClr val="660099"/>
                </a:solidFill>
              </a:rPr>
              <a:t>random_state</a:t>
            </a:r>
            <a:r>
              <a:rPr lang="en-GB" altLang="zh-CN" sz="1200" dirty="0"/>
              <a:t>=</a:t>
            </a:r>
            <a:r>
              <a:rPr lang="en-GB" altLang="zh-CN" sz="1200" dirty="0">
                <a:solidFill>
                  <a:srgbClr val="1750EB"/>
                </a:solidFill>
              </a:rPr>
              <a:t>0</a:t>
            </a:r>
            <a:r>
              <a:rPr lang="en-GB" altLang="zh-CN" sz="1200" dirty="0"/>
              <a:t>)</a:t>
            </a:r>
            <a:br>
              <a:rPr lang="en-GB" altLang="zh-CN" sz="1200" dirty="0"/>
            </a:br>
            <a:br>
              <a:rPr lang="en-GB" altLang="zh-CN" sz="1200" dirty="0"/>
            </a:br>
            <a:r>
              <a:rPr lang="en-GB" altLang="zh-CN" sz="1200" dirty="0"/>
              <a:t>    </a:t>
            </a:r>
            <a:r>
              <a:rPr lang="en-GB" altLang="zh-CN" sz="1200" i="1" dirty="0">
                <a:solidFill>
                  <a:srgbClr val="8C8C8C"/>
                </a:solidFill>
              </a:rPr>
              <a:t># 4 </a:t>
            </a:r>
            <a:r>
              <a:rPr lang="zh-CN" altLang="en-US" sz="1200" i="1" dirty="0">
                <a:solidFill>
                  <a:srgbClr val="8C8C8C"/>
                </a:solidFill>
              </a:rPr>
              <a:t>单决策树训练和评估</a:t>
            </a:r>
            <a:br>
              <a:rPr lang="zh-CN" altLang="en-US" sz="1200" i="1" dirty="0">
                <a:solidFill>
                  <a:srgbClr val="8C8C8C"/>
                </a:solidFill>
              </a:rPr>
            </a:br>
            <a:r>
              <a:rPr lang="zh-CN" altLang="en-US" sz="1200" i="1" dirty="0">
                <a:solidFill>
                  <a:srgbClr val="8C8C8C"/>
                </a:solidFill>
              </a:rPr>
              <a:t>    </a:t>
            </a:r>
            <a:r>
              <a:rPr lang="en-GB" altLang="zh-CN" sz="1200" dirty="0" err="1"/>
              <a:t>mytree.fit</a:t>
            </a:r>
            <a:r>
              <a:rPr lang="en-GB" altLang="zh-CN" sz="1200" dirty="0"/>
              <a:t>(</a:t>
            </a:r>
            <a:r>
              <a:rPr lang="en-GB" altLang="zh-CN" sz="1200" dirty="0" err="1"/>
              <a:t>X_train</a:t>
            </a:r>
            <a:r>
              <a:rPr lang="en-GB" altLang="zh-CN" sz="1200" dirty="0"/>
              <a:t>, </a:t>
            </a:r>
            <a:r>
              <a:rPr lang="en-GB" altLang="zh-CN" sz="1200" dirty="0" err="1"/>
              <a:t>y_train</a:t>
            </a:r>
            <a:r>
              <a:rPr lang="en-GB" altLang="zh-CN" sz="1200" dirty="0"/>
              <a:t>)</a:t>
            </a:r>
            <a:br>
              <a:rPr lang="en-GB" altLang="zh-CN" sz="1200" dirty="0"/>
            </a:br>
            <a:r>
              <a:rPr lang="en-GB" altLang="zh-CN" sz="1200" dirty="0"/>
              <a:t>    </a:t>
            </a:r>
            <a:r>
              <a:rPr lang="en-GB" altLang="zh-CN" sz="1200" dirty="0" err="1"/>
              <a:t>myscore</a:t>
            </a:r>
            <a:r>
              <a:rPr lang="en-GB" altLang="zh-CN" sz="1200" dirty="0"/>
              <a:t> = </a:t>
            </a:r>
            <a:r>
              <a:rPr lang="en-GB" altLang="zh-CN" sz="1200" dirty="0" err="1"/>
              <a:t>mytree.score</a:t>
            </a:r>
            <a:r>
              <a:rPr lang="en-GB" altLang="zh-CN" sz="1200" dirty="0"/>
              <a:t>(</a:t>
            </a:r>
            <a:r>
              <a:rPr lang="en-GB" altLang="zh-CN" sz="1200" dirty="0" err="1"/>
              <a:t>X_test</a:t>
            </a:r>
            <a:r>
              <a:rPr lang="en-GB" altLang="zh-CN" sz="1200" dirty="0"/>
              <a:t>, </a:t>
            </a:r>
            <a:r>
              <a:rPr lang="en-GB" altLang="zh-CN" sz="1200" dirty="0" err="1"/>
              <a:t>y_test</a:t>
            </a:r>
            <a:r>
              <a:rPr lang="en-GB" altLang="zh-CN" sz="1200" dirty="0"/>
              <a:t>)</a:t>
            </a:r>
            <a:br>
              <a:rPr lang="en-GB" altLang="zh-CN" sz="1200" dirty="0"/>
            </a:br>
            <a:r>
              <a:rPr lang="en-GB" altLang="zh-CN" sz="1200" dirty="0"/>
              <a:t>    </a:t>
            </a:r>
            <a:r>
              <a:rPr lang="en-GB" altLang="zh-CN" sz="1200" dirty="0">
                <a:solidFill>
                  <a:srgbClr val="000080"/>
                </a:solidFill>
              </a:rPr>
              <a:t>print</a:t>
            </a:r>
            <a:r>
              <a:rPr lang="en-GB" altLang="zh-CN" sz="1200" dirty="0"/>
              <a:t>(</a:t>
            </a:r>
            <a:r>
              <a:rPr lang="en-GB" altLang="zh-CN" sz="1200" dirty="0">
                <a:solidFill>
                  <a:srgbClr val="067D17"/>
                </a:solidFill>
              </a:rPr>
              <a:t>'</a:t>
            </a:r>
            <a:r>
              <a:rPr lang="en-GB" altLang="zh-CN" sz="1200" dirty="0" err="1">
                <a:solidFill>
                  <a:srgbClr val="067D17"/>
                </a:solidFill>
              </a:rPr>
              <a:t>myscore</a:t>
            </a:r>
            <a:r>
              <a:rPr lang="en-GB" altLang="zh-CN" sz="1200" dirty="0">
                <a:solidFill>
                  <a:srgbClr val="067D17"/>
                </a:solidFill>
              </a:rPr>
              <a:t>--&gt;'</a:t>
            </a:r>
            <a:r>
              <a:rPr lang="en-GB" altLang="zh-CN" sz="1200" dirty="0"/>
              <a:t>, </a:t>
            </a:r>
            <a:r>
              <a:rPr lang="en-GB" altLang="zh-CN" sz="1200" dirty="0" err="1"/>
              <a:t>myscore</a:t>
            </a:r>
            <a:r>
              <a:rPr lang="en-GB" altLang="zh-CN" sz="1200" dirty="0"/>
              <a:t>)</a:t>
            </a:r>
            <a:br>
              <a:rPr lang="en-GB" altLang="zh-CN" sz="1200" dirty="0"/>
            </a:br>
            <a:br>
              <a:rPr lang="en-GB" altLang="zh-CN" sz="1200" dirty="0"/>
            </a:br>
            <a:r>
              <a:rPr lang="en-GB" altLang="zh-CN" sz="1200" dirty="0"/>
              <a:t>    </a:t>
            </a:r>
            <a:r>
              <a:rPr lang="en-GB" altLang="zh-CN" sz="1200" i="1" dirty="0">
                <a:solidFill>
                  <a:srgbClr val="8C8C8C"/>
                </a:solidFill>
              </a:rPr>
              <a:t># 5 AdaBoost</a:t>
            </a:r>
            <a:r>
              <a:rPr lang="zh-CN" altLang="en-US" sz="1200" i="1" dirty="0">
                <a:solidFill>
                  <a:srgbClr val="8C8C8C"/>
                </a:solidFill>
              </a:rPr>
              <a:t>训练和评估</a:t>
            </a:r>
            <a:br>
              <a:rPr lang="zh-CN" altLang="en-US" sz="1200" i="1" dirty="0">
                <a:solidFill>
                  <a:srgbClr val="8C8C8C"/>
                </a:solidFill>
              </a:rPr>
            </a:br>
            <a:r>
              <a:rPr lang="zh-CN" altLang="en-US" sz="1200" i="1" dirty="0">
                <a:solidFill>
                  <a:srgbClr val="8C8C8C"/>
                </a:solidFill>
              </a:rPr>
              <a:t>    </a:t>
            </a:r>
            <a:r>
              <a:rPr lang="en-GB" altLang="zh-CN" sz="1200" dirty="0" err="1"/>
              <a:t>myada.fit</a:t>
            </a:r>
            <a:r>
              <a:rPr lang="en-GB" altLang="zh-CN" sz="1200" dirty="0"/>
              <a:t>(</a:t>
            </a:r>
            <a:r>
              <a:rPr lang="en-GB" altLang="zh-CN" sz="1200" dirty="0" err="1"/>
              <a:t>X_train</a:t>
            </a:r>
            <a:r>
              <a:rPr lang="en-GB" altLang="zh-CN" sz="1200" dirty="0"/>
              <a:t>, </a:t>
            </a:r>
            <a:r>
              <a:rPr lang="en-GB" altLang="zh-CN" sz="1200" dirty="0" err="1"/>
              <a:t>y_train</a:t>
            </a:r>
            <a:r>
              <a:rPr lang="en-GB" altLang="zh-CN" sz="1200" dirty="0"/>
              <a:t>)</a:t>
            </a:r>
            <a:br>
              <a:rPr lang="en-GB" altLang="zh-CN" sz="1200" dirty="0"/>
            </a:br>
            <a:r>
              <a:rPr lang="en-GB" altLang="zh-CN" sz="1200" dirty="0"/>
              <a:t>    </a:t>
            </a:r>
            <a:r>
              <a:rPr lang="en-GB" altLang="zh-CN" sz="1200" dirty="0" err="1"/>
              <a:t>myscore</a:t>
            </a:r>
            <a:r>
              <a:rPr lang="en-GB" altLang="zh-CN" sz="1200" dirty="0"/>
              <a:t> = </a:t>
            </a:r>
            <a:r>
              <a:rPr lang="en-GB" altLang="zh-CN" sz="1200" dirty="0" err="1"/>
              <a:t>myada.score</a:t>
            </a:r>
            <a:r>
              <a:rPr lang="en-GB" altLang="zh-CN" sz="1200" dirty="0"/>
              <a:t>(</a:t>
            </a:r>
            <a:r>
              <a:rPr lang="en-GB" altLang="zh-CN" sz="1200" dirty="0" err="1"/>
              <a:t>X_test</a:t>
            </a:r>
            <a:r>
              <a:rPr lang="en-GB" altLang="zh-CN" sz="1200" dirty="0"/>
              <a:t>, </a:t>
            </a:r>
            <a:r>
              <a:rPr lang="en-GB" altLang="zh-CN" sz="1200" dirty="0" err="1"/>
              <a:t>y_test</a:t>
            </a:r>
            <a:r>
              <a:rPr lang="en-GB" altLang="zh-CN" sz="1200" dirty="0"/>
              <a:t>)</a:t>
            </a:r>
            <a:br>
              <a:rPr lang="en-GB" altLang="zh-CN" sz="1200" dirty="0"/>
            </a:br>
            <a:r>
              <a:rPr lang="en-GB" altLang="zh-CN" sz="1200" dirty="0"/>
              <a:t>    </a:t>
            </a:r>
            <a:r>
              <a:rPr lang="en-GB" altLang="zh-CN" sz="1200" dirty="0">
                <a:solidFill>
                  <a:srgbClr val="000080"/>
                </a:solidFill>
              </a:rPr>
              <a:t>print</a:t>
            </a:r>
            <a:r>
              <a:rPr lang="en-GB" altLang="zh-CN" sz="1200" dirty="0"/>
              <a:t>(</a:t>
            </a:r>
            <a:r>
              <a:rPr lang="en-GB" altLang="zh-CN" sz="1200" dirty="0">
                <a:solidFill>
                  <a:srgbClr val="067D17"/>
                </a:solidFill>
              </a:rPr>
              <a:t>'</a:t>
            </a:r>
            <a:r>
              <a:rPr lang="en-GB" altLang="zh-CN" sz="1200" dirty="0" err="1">
                <a:solidFill>
                  <a:srgbClr val="067D17"/>
                </a:solidFill>
              </a:rPr>
              <a:t>myscore</a:t>
            </a:r>
            <a:r>
              <a:rPr lang="en-GB" altLang="zh-CN" sz="1200" dirty="0">
                <a:solidFill>
                  <a:srgbClr val="067D17"/>
                </a:solidFill>
              </a:rPr>
              <a:t>--&gt;'</a:t>
            </a:r>
            <a:r>
              <a:rPr lang="en-GB" altLang="zh-CN" sz="1200" dirty="0"/>
              <a:t>, </a:t>
            </a:r>
            <a:r>
              <a:rPr lang="en-GB" altLang="zh-CN" sz="1200" dirty="0" err="1"/>
              <a:t>myscore</a:t>
            </a:r>
            <a:r>
              <a:rPr lang="en-GB" altLang="zh-CN" sz="1200" dirty="0"/>
              <a:t>)</a:t>
            </a:r>
            <a:br>
              <a:rPr lang="en-GB" altLang="zh-CN" sz="1200" dirty="0"/>
            </a:br>
            <a:br>
              <a:rPr lang="en-GB" altLang="zh-CN" sz="1200" dirty="0"/>
            </a:br>
            <a:endParaRPr kumimoji="0" lang="en-US" altLang="zh-CN" sz="12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735015"/>
            <a:ext cx="9509038" cy="17987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b="0" i="0" u="none" strike="noStrike" dirty="0">
                <a:solidFill>
                  <a:srgbClr val="333333"/>
                </a:solidFill>
                <a:effectLst/>
                <a:latin typeface="Open Sans" panose="020B0606030504020204" pitchFamily="34" charset="0"/>
              </a:rPr>
              <a:t>集成学习是机器学习中的一种思想，它通过多个模型的组合形成一个精度更高的模型，参与组合的模型成为弱学习器（弱学习器）。训练时，使用训练集依次训练出这些弱学习器，对未知的样本进行预测时，使用这些弱学习器联合进行预测。</a:t>
            </a: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2643744" y="3251025"/>
            <a:ext cx="5718858" cy="25636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1427063"/>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sz="1800" b="1" i="0" u="none" strike="noStrike" kern="1200" cap="none" spc="0" normalizeH="0" baseline="0" noProof="0" dirty="0" err="1">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Adaboost</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概念</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2" name="TextBox 6"/>
          <p:cNvSpPr txBox="1"/>
          <p:nvPr/>
        </p:nvSpPr>
        <p:spPr>
          <a:xfrm>
            <a:off x="4845178" y="1727192"/>
            <a:ext cx="6804516" cy="38523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50000"/>
              </a:lnSpc>
              <a:buFont typeface="Arial" panose="020B0604020202020204" pitchFamily="34" charset="0"/>
              <a:buChar char="•"/>
              <a:defRPr/>
            </a:pPr>
            <a:r>
              <a:rPr lang="zh-CN" altLang="en-US" sz="1400" dirty="0">
                <a:solidFill>
                  <a:srgbClr val="374151"/>
                </a:solidFill>
                <a:latin typeface="Alibaba PuHuiTi" pitchFamily="18" charset="-122"/>
                <a:ea typeface="Alibaba PuHuiTi" pitchFamily="18" charset="-122"/>
                <a:cs typeface="Alibaba PuHuiTi" pitchFamily="18" charset="-122"/>
              </a:rPr>
              <a:t>通过逐步提高</a:t>
            </a:r>
            <a:r>
              <a:rPr lang="zh-CN" altLang="en-US" sz="1400" dirty="0">
                <a:solidFill>
                  <a:srgbClr val="C0504D">
                    <a:lumMod val="75000"/>
                  </a:srgbClr>
                </a:solidFill>
                <a:latin typeface="Alibaba PuHuiTi" pitchFamily="18" charset="-122"/>
                <a:ea typeface="Alibaba PuHuiTi" pitchFamily="18" charset="-122"/>
                <a:cs typeface="Alibaba PuHuiTi" pitchFamily="18" charset="-122"/>
              </a:rPr>
              <a:t>被分类错误的样本的权重</a:t>
            </a:r>
            <a:r>
              <a:rPr lang="zh-CN" altLang="en-US" sz="1400" dirty="0">
                <a:solidFill>
                  <a:srgbClr val="374151"/>
                </a:solidFill>
                <a:latin typeface="Alibaba PuHuiTi" pitchFamily="18" charset="-122"/>
                <a:ea typeface="Alibaba PuHuiTi" pitchFamily="18" charset="-122"/>
                <a:cs typeface="Alibaba PuHuiTi" pitchFamily="18" charset="-122"/>
              </a:rPr>
              <a:t>来训练一个强分类器。提升的思想</a:t>
            </a:r>
            <a:endParaRPr kumimoji="0" lang="en-US" altLang="zh-CN"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
        <p:nvSpPr>
          <p:cNvPr id="10" name="文本框 9"/>
          <p:cNvSpPr txBox="1"/>
          <p:nvPr/>
        </p:nvSpPr>
        <p:spPr>
          <a:xfrm>
            <a:off x="4442175" y="2357399"/>
            <a:ext cx="3493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2</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b="1" dirty="0" err="1">
                <a:solidFill>
                  <a:prstClr val="black">
                    <a:lumMod val="65000"/>
                    <a:lumOff val="35000"/>
                  </a:prstClr>
                </a:solidFill>
                <a:latin typeface="Alibaba PuHuiTi" pitchFamily="18" charset="-122"/>
                <a:ea typeface="Alibaba PuHuiTi" pitchFamily="18" charset="-122"/>
                <a:cs typeface="Alibaba PuHuiTi" pitchFamily="18" charset="-122"/>
              </a:rPr>
              <a:t>Adaboost</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构建过程</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黑体" panose="02010609060101010101" pitchFamily="49" charset="-122"/>
              <a:cs typeface="+mn-cs"/>
            </a:endParaRPr>
          </a:p>
        </p:txBody>
      </p:sp>
      <p:sp>
        <p:nvSpPr>
          <p:cNvPr id="3" name="TextBox 6"/>
          <p:cNvSpPr txBox="1"/>
          <p:nvPr/>
        </p:nvSpPr>
        <p:spPr>
          <a:xfrm>
            <a:off x="4820620" y="2771953"/>
            <a:ext cx="7092823" cy="200106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 初始化数据权重，来训练第</a:t>
            </a:r>
            <a:r>
              <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个弱学习器。</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找最小的错误率计算模型权重，再更新模数据权重。</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2</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根据更新的数据集权重，</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来训练第</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2</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个弱学习器</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，再找最小的错误率计算模型权重，再更新模数据权重。</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3</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 依次重复</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第</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2</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步，训练</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n</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个弱学习器。</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组合起来进行预测</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。结果大于</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0</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为正类、结果小于</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0</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为负类</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15412" y="1780850"/>
            <a:ext cx="5383213" cy="352917"/>
          </a:xfrm>
          <a:prstGeom prst="rect">
            <a:avLst/>
          </a:prstGeom>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1</a:t>
            </a:r>
            <a:r>
              <a:rPr kumimoji="0" lang="zh-CN" altLang="en-US" sz="140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、下列关于</a:t>
            </a:r>
            <a:r>
              <a:rPr kumimoji="0" lang="en-US" altLang="zh-CN" sz="1400" i="0" u="none" strike="noStrike" kern="1200" cap="none" spc="0" normalizeH="0" baseline="0" noProof="0" dirty="0" err="1">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Adaboost</a:t>
            </a:r>
            <a:r>
              <a:rPr kumimoji="0" lang="zh-CN" altLang="en-US" sz="140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的说法正确的是的是？（多选）</a:t>
            </a:r>
            <a:endParaRPr kumimoji="0" lang="zh-CN" altLang="en-US" sz="140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p:txBody>
      </p:sp>
      <p:sp>
        <p:nvSpPr>
          <p:cNvPr id="5" name="矩形 4"/>
          <p:cNvSpPr/>
          <p:nvPr/>
        </p:nvSpPr>
        <p:spPr>
          <a:xfrm>
            <a:off x="2486464" y="2228097"/>
            <a:ext cx="7699952" cy="1354730"/>
          </a:xfrm>
          <a:prstGeom prst="rect">
            <a:avLst/>
          </a:prstGeom>
        </p:spPr>
        <p:txBody>
          <a:bodyPr wrap="square">
            <a:spAutoFit/>
          </a:bodyPr>
          <a:lstStyle/>
          <a:p>
            <a:pPr>
              <a:lnSpc>
                <a:spcPct val="15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算法一般用来做二分类，特别在视觉领域应用较多</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AdaBoost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算法不能提高精度</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AdaBoost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算法</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API</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函数可以配置学习率参数，学习率参数作用于每一颗树的数据权重更新上</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AdaBoost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算法使用的树深度不要过深，否则容易过拟合</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文本框 6"/>
          <p:cNvSpPr txBox="1"/>
          <p:nvPr/>
        </p:nvSpPr>
        <p:spPr>
          <a:xfrm>
            <a:off x="2486464" y="5140870"/>
            <a:ext cx="958917"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AD</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17818" y="1323615"/>
            <a:ext cx="6420620" cy="4497463"/>
          </a:xfrm>
        </p:spPr>
        <p:txBody>
          <a:bodyPr anchor="t"/>
          <a:lstStyle/>
          <a:p>
            <a:r>
              <a:rPr lang="zh-CN" altLang="en-US" dirty="0">
                <a:solidFill>
                  <a:schemeClr val="tx1"/>
                </a:solidFill>
                <a:latin typeface="Alibaba PuHuiTi" pitchFamily="18" charset="-122"/>
                <a:ea typeface="Alibaba PuHuiTi" pitchFamily="18" charset="-122"/>
                <a:cs typeface="Alibaba PuHuiTi" pitchFamily="18" charset="-122"/>
              </a:rPr>
              <a:t>集成学习思想</a:t>
            </a:r>
            <a:endParaRPr lang="en-US" altLang="zh-CN" dirty="0">
              <a:solidFill>
                <a:schemeClr val="tx1"/>
              </a:solidFill>
              <a:latin typeface="Alibaba PuHuiTi" pitchFamily="18" charset="-122"/>
              <a:ea typeface="Alibaba PuHuiTi" pitchFamily="18" charset="-122"/>
              <a:cs typeface="Alibaba PuHuiTi" pitchFamily="18" charset="-122"/>
            </a:endParaRPr>
          </a:p>
          <a:p>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随机森林算法</a:t>
            </a:r>
            <a:endPar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a:solidFill>
                  <a:srgbClr val="C00000"/>
                </a:solidFill>
                <a:latin typeface="Alibaba PuHuiTi" pitchFamily="18" charset="-122"/>
                <a:ea typeface="Alibaba PuHuiTi" pitchFamily="18" charset="-122"/>
                <a:cs typeface="Alibaba PuHuiTi" pitchFamily="18" charset="-122"/>
              </a:rPr>
              <a:t>GBDT</a:t>
            </a:r>
            <a:r>
              <a:rPr kumimoji="1" lang="zh-CN" altLang="en-US" dirty="0">
                <a:solidFill>
                  <a:srgbClr val="C00000"/>
                </a:solidFill>
                <a:latin typeface="Alibaba PuHuiTi" pitchFamily="18" charset="-122"/>
                <a:ea typeface="Alibaba PuHuiTi" pitchFamily="18" charset="-122"/>
                <a:cs typeface="Alibaba PuHuiTi" pitchFamily="18" charset="-122"/>
              </a:rPr>
              <a:t> </a:t>
            </a:r>
            <a:endParaRPr kumimoji="1" lang="en-US" altLang="zh-CN" dirty="0">
              <a:solidFill>
                <a:srgbClr val="C00000"/>
              </a:solidFill>
              <a:latin typeface="Alibaba PuHuiTi" pitchFamily="18" charset="-122"/>
              <a:ea typeface="Alibaba PuHuiTi" pitchFamily="18" charset="-122"/>
              <a:cs typeface="Alibaba PuHuiTi" pitchFamily="18" charset="-122"/>
            </a:endParaRPr>
          </a:p>
          <a:p>
            <a:r>
              <a:rPr kumimoji="1" lang="en-US" altLang="zh-CN" sz="16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sz="1400" b="0"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38358" y="869546"/>
            <a:ext cx="6298881" cy="4855845"/>
          </a:xfrm>
        </p:spPr>
        <p:txBody>
          <a:bodyPr/>
          <a:lstStyle/>
          <a:p>
            <a:r>
              <a:rPr lang="zh-CN" altLang="en-US" dirty="0">
                <a:solidFill>
                  <a:schemeClr val="tx1">
                    <a:lumMod val="85000"/>
                    <a:lumOff val="15000"/>
                  </a:schemeClr>
                </a:solidFill>
              </a:rPr>
              <a:t>能</a:t>
            </a:r>
            <a:r>
              <a:rPr lang="zh-CN" altLang="en-US" dirty="0">
                <a:solidFill>
                  <a:schemeClr val="accent2">
                    <a:lumMod val="75000"/>
                  </a:schemeClr>
                </a:solidFill>
              </a:rPr>
              <a:t>说出</a:t>
            </a:r>
            <a:r>
              <a:rPr lang="zh-CN" altLang="en-US" dirty="0">
                <a:solidFill>
                  <a:schemeClr val="tx1">
                    <a:lumMod val="85000"/>
                    <a:lumOff val="15000"/>
                  </a:schemeClr>
                </a:solidFill>
              </a:rPr>
              <a:t>残差提升树的概念</a:t>
            </a:r>
            <a:endParaRPr lang="en-US" altLang="zh-CN" dirty="0">
              <a:solidFill>
                <a:schemeClr val="tx1">
                  <a:lumMod val="85000"/>
                  <a:lumOff val="15000"/>
                </a:schemeClr>
              </a:solidFill>
            </a:endParaRPr>
          </a:p>
          <a:p>
            <a:r>
              <a:rPr kumimoji="1" lang="zh-CN" altLang="en-US" dirty="0">
                <a:solidFill>
                  <a:schemeClr val="tx1">
                    <a:lumMod val="85000"/>
                    <a:lumOff val="15000"/>
                  </a:schemeClr>
                </a:solidFill>
              </a:rPr>
              <a:t>能</a:t>
            </a:r>
            <a:r>
              <a:rPr kumimoji="1" lang="zh-CN" altLang="en-US" dirty="0">
                <a:solidFill>
                  <a:schemeClr val="accent2">
                    <a:lumMod val="75000"/>
                  </a:schemeClr>
                </a:solidFill>
              </a:rPr>
              <a:t>说出</a:t>
            </a:r>
            <a:r>
              <a:rPr kumimoji="1" lang="zh-CN" altLang="en-US" dirty="0">
                <a:solidFill>
                  <a:schemeClr val="tx1">
                    <a:lumMod val="85000"/>
                    <a:lumOff val="15000"/>
                  </a:schemeClr>
                </a:solidFill>
              </a:rPr>
              <a:t>残差提升树的基本构建过程</a:t>
            </a:r>
            <a:endParaRPr kumimoji="1" lang="en-US" altLang="zh-CN" dirty="0">
              <a:solidFill>
                <a:schemeClr val="tx1">
                  <a:lumMod val="85000"/>
                  <a:lumOff val="15000"/>
                </a:schemeClr>
              </a:solidFill>
            </a:endParaRPr>
          </a:p>
          <a:p>
            <a:r>
              <a:rPr kumimoji="1" lang="zh-CN" altLang="en-US" dirty="0">
                <a:solidFill>
                  <a:schemeClr val="tx1">
                    <a:lumMod val="85000"/>
                    <a:lumOff val="15000"/>
                  </a:schemeClr>
                </a:solidFill>
              </a:rPr>
              <a:t>能</a:t>
            </a:r>
            <a:r>
              <a:rPr kumimoji="1" lang="zh-CN" altLang="en-US" dirty="0">
                <a:solidFill>
                  <a:schemeClr val="accent2">
                    <a:lumMod val="75000"/>
                  </a:schemeClr>
                </a:solidFill>
              </a:rPr>
              <a:t>说出</a:t>
            </a:r>
            <a:r>
              <a:rPr kumimoji="1" lang="zh-CN" altLang="en-US" dirty="0">
                <a:solidFill>
                  <a:schemeClr val="tx1">
                    <a:lumMod val="85000"/>
                    <a:lumOff val="15000"/>
                  </a:schemeClr>
                </a:solidFill>
              </a:rPr>
              <a:t>梯度提升树</a:t>
            </a:r>
            <a:r>
              <a:rPr kumimoji="1" lang="en-US" altLang="zh-CN" dirty="0">
                <a:solidFill>
                  <a:schemeClr val="tx1">
                    <a:lumMod val="85000"/>
                    <a:lumOff val="15000"/>
                  </a:schemeClr>
                </a:solidFill>
              </a:rPr>
              <a:t>GBD</a:t>
            </a:r>
            <a:r>
              <a:rPr kumimoji="1" lang="zh-CN" altLang="en-US" dirty="0">
                <a:solidFill>
                  <a:schemeClr val="tx1">
                    <a:lumMod val="85000"/>
                    <a:lumOff val="15000"/>
                  </a:schemeClr>
                </a:solidFill>
              </a:rPr>
              <a:t>的基本构建过程</a:t>
            </a:r>
            <a:endParaRPr kumimoji="1" lang="en-US" altLang="zh-CN" dirty="0">
              <a:solidFill>
                <a:schemeClr val="tx1">
                  <a:lumMod val="85000"/>
                  <a:lumOff val="15000"/>
                </a:schemeClr>
              </a:solidFill>
            </a:endParaRPr>
          </a:p>
          <a:p>
            <a:pPr marL="0" indent="0">
              <a:buNone/>
            </a:pP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提升树 （</a:t>
            </a:r>
            <a:r>
              <a:rPr lang="en-GB" altLang="zh-CN" b="0" i="0" u="none" strike="noStrike" dirty="0">
                <a:solidFill>
                  <a:srgbClr val="333333"/>
                </a:solidFill>
                <a:effectLst/>
                <a:latin typeface="Open Sans" panose="020B0606030504020204" pitchFamily="34" charset="0"/>
              </a:rPr>
              <a:t>Boosting Decision Tree </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1074171" y="1428606"/>
            <a:ext cx="7127150"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思想</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6" name="文本占位符 2"/>
          <p:cNvSpPr txBox="1"/>
          <p:nvPr/>
        </p:nvSpPr>
        <p:spPr>
          <a:xfrm>
            <a:off x="1660550" y="1868216"/>
            <a:ext cx="5692357" cy="78071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通过拟合残差的思想来进行提升</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lvl="0" indent="-285750">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残差：</a:t>
            </a:r>
            <a:r>
              <a:rPr lang="zh-CN" altLang="en-US" sz="1400" dirty="0">
                <a:solidFill>
                  <a:srgbClr val="AD2A26"/>
                </a:solidFill>
                <a:latin typeface="Alibaba PuHuiTi" pitchFamily="18" charset="-122"/>
                <a:ea typeface="Alibaba PuHuiTi" pitchFamily="18" charset="-122"/>
                <a:cs typeface="Alibaba PuHuiTi" pitchFamily="18" charset="-122"/>
              </a:rPr>
              <a:t>真实值 </a:t>
            </a:r>
            <a:r>
              <a:rPr lang="en-US" altLang="zh-CN" sz="1400" dirty="0">
                <a:solidFill>
                  <a:srgbClr val="AD2A26"/>
                </a:solidFill>
                <a:latin typeface="Alibaba PuHuiTi" pitchFamily="18" charset="-122"/>
                <a:ea typeface="Alibaba PuHuiTi" pitchFamily="18" charset="-122"/>
                <a:cs typeface="Alibaba PuHuiTi" pitchFamily="18" charset="-122"/>
              </a:rPr>
              <a:t>-</a:t>
            </a:r>
            <a:r>
              <a:rPr lang="zh-CN" altLang="en-US" sz="1400" dirty="0">
                <a:solidFill>
                  <a:srgbClr val="AD2A26"/>
                </a:solidFill>
                <a:latin typeface="Alibaba PuHuiTi" pitchFamily="18" charset="-122"/>
                <a:ea typeface="Alibaba PuHuiTi" pitchFamily="18" charset="-122"/>
                <a:cs typeface="Alibaba PuHuiTi" pitchFamily="18" charset="-122"/>
              </a:rPr>
              <a:t> 预测值</a:t>
            </a:r>
            <a:endParaRPr kumimoji="0" lang="en-US" altLang="zh-CN"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74171" y="2829946"/>
            <a:ext cx="7127150"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 生活中的例子</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7" name="文本占位符 2"/>
          <p:cNvSpPr txBox="1"/>
          <p:nvPr/>
        </p:nvSpPr>
        <p:spPr>
          <a:xfrm>
            <a:off x="1660549" y="3269555"/>
            <a:ext cx="9020020" cy="2857867"/>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预测某人的年龄为</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100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岁</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第</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次预测：对</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100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岁预测，预测</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成</a:t>
            </a:r>
            <a:r>
              <a:rPr kumimoji="0" lang="en-US" altLang="zh-CN"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80</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岁</a:t>
            </a:r>
            <a:r>
              <a:rPr lang="zh-CN" altLang="en-US" sz="1400" dirty="0">
                <a:solidFill>
                  <a:srgbClr val="333333"/>
                </a:solidFill>
                <a:latin typeface="Alibaba PuHuiTi" pitchFamily="18" charset="-122"/>
                <a:ea typeface="Alibaba PuHuiTi" pitchFamily="18" charset="-122"/>
                <a:cs typeface="Alibaba PuHuiTi" pitchFamily="18" charset="-122"/>
              </a:rPr>
              <a:t>；</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100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80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（残差）</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第</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次预测：</a:t>
            </a:r>
            <a:r>
              <a:rPr lang="zh-CN" altLang="en-US" sz="1400" dirty="0">
                <a:solidFill>
                  <a:srgbClr val="333333"/>
                </a:solidFill>
                <a:latin typeface="Alibaba PuHuiTi" pitchFamily="18" charset="-122"/>
                <a:ea typeface="Alibaba PuHuiTi" pitchFamily="18" charset="-122"/>
                <a:cs typeface="Alibaba PuHuiTi" pitchFamily="18" charset="-122"/>
              </a:rPr>
              <a:t>上一轮</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残差</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岁</a:t>
            </a:r>
            <a:r>
              <a:rPr lang="zh-CN" altLang="en-US" sz="1400" dirty="0">
                <a:solidFill>
                  <a:srgbClr val="333333"/>
                </a:solidFill>
                <a:latin typeface="Alibaba PuHuiTi" pitchFamily="18" charset="-122"/>
                <a:ea typeface="Alibaba PuHuiTi" pitchFamily="18" charset="-122"/>
                <a:cs typeface="Alibaba PuHuiTi" pitchFamily="18" charset="-122"/>
              </a:rPr>
              <a:t>作为目标值</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预测成</a:t>
            </a:r>
            <a:r>
              <a:rPr kumimoji="0" lang="en-US" altLang="zh-CN"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16</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岁</a:t>
            </a:r>
            <a:r>
              <a:rPr lang="zh-CN" altLang="en-US" sz="1400" dirty="0">
                <a:solidFill>
                  <a:srgbClr val="333333"/>
                </a:solidFill>
                <a:latin typeface="Alibaba PuHuiTi" pitchFamily="18" charset="-122"/>
                <a:ea typeface="Alibaba PuHuiTi" pitchFamily="18" charset="-122"/>
                <a:cs typeface="Alibaba PuHuiTi" pitchFamily="18" charset="-122"/>
              </a:rPr>
              <a:t>；</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16</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4</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（残差）</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第</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3</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次预测：上一轮的残差</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4</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岁</a:t>
            </a:r>
            <a:r>
              <a:rPr lang="zh-CN" altLang="en-US" sz="1400" dirty="0">
                <a:solidFill>
                  <a:srgbClr val="333333"/>
                </a:solidFill>
                <a:latin typeface="Alibaba PuHuiTi" pitchFamily="18" charset="-122"/>
                <a:ea typeface="Alibaba PuHuiTi" pitchFamily="18" charset="-122"/>
                <a:cs typeface="Alibaba PuHuiTi" pitchFamily="18" charset="-122"/>
              </a:rPr>
              <a:t>作为目标值</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预测成</a:t>
            </a:r>
            <a:r>
              <a:rPr kumimoji="0" lang="en-US" altLang="zh-CN"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3.2</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岁</a:t>
            </a:r>
            <a:r>
              <a:rPr lang="zh-CN" altLang="en-US" sz="1400" dirty="0">
                <a:solidFill>
                  <a:srgbClr val="333333"/>
                </a:solidFill>
                <a:latin typeface="Alibaba PuHuiTi" pitchFamily="18" charset="-122"/>
                <a:ea typeface="Alibaba PuHuiTi" pitchFamily="18" charset="-122"/>
                <a:cs typeface="Alibaba PuHuiTi" pitchFamily="18" charset="-122"/>
              </a:rPr>
              <a:t>；</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4</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3.2</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0.8</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（残差）</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若三次预测的结果</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串联起来</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80</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16</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3.2</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99.2</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通过</a:t>
            </a:r>
            <a:r>
              <a:rPr kumimoji="0" lang="zh-CN" altLang="en-US" sz="14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拟合残差</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可将多</a:t>
            </a:r>
            <a:r>
              <a:rPr lang="zh-CN" altLang="en-US" sz="1400" dirty="0">
                <a:solidFill>
                  <a:srgbClr val="333333"/>
                </a:solidFill>
                <a:latin typeface="Alibaba PuHuiTi" pitchFamily="18" charset="-122"/>
                <a:ea typeface="Alibaba PuHuiTi" pitchFamily="18" charset="-122"/>
                <a:cs typeface="Alibaba PuHuiTi" pitchFamily="18" charset="-122"/>
              </a:rPr>
              <a:t>个</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弱学习器组成一个强学习器，这就是提升树的最朴素思想</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梯度提升树 </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r>
              <a:rPr lang="en-GB" altLang="zh-CN" b="0" i="0" dirty="0">
                <a:solidFill>
                  <a:srgbClr val="333333"/>
                </a:solidFill>
                <a:effectLst/>
                <a:latin typeface="Helvetica Neue" panose="02000503000000020004" pitchFamily="2" charset="0"/>
              </a:rPr>
              <a:t>Gradient Boosting Decision Tree</a:t>
            </a:r>
            <a:r>
              <a:rPr kumimoji="0" lang="zh-CN" altLang="en-US" sz="18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6" name="文本占位符 2"/>
          <p:cNvSpPr txBox="1"/>
          <p:nvPr/>
        </p:nvSpPr>
        <p:spPr>
          <a:xfrm>
            <a:off x="868898" y="1357169"/>
            <a:ext cx="9345619" cy="81271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dirty="0"/>
              <a:t>梯度提升树不再拟合残差，而是利用梯度下降的近似方法，利用损失函数的负梯度作为提升树算法中的残差近似值。</a:t>
            </a:r>
            <a:endParaRPr lang="zh-CN" altLang="en-US" sz="1400" dirty="0">
              <a:solidFill>
                <a:srgbClr val="333333"/>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868898" y="2202765"/>
            <a:ext cx="10253192" cy="381525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l"/>
            <a:r>
              <a:rPr lang="zh-CN" altLang="en-US" dirty="0">
                <a:solidFill>
                  <a:srgbClr val="333333"/>
                </a:solidFill>
                <a:latin typeface="Open Sans" panose="020B0606030504020204" pitchFamily="34" charset="0"/>
              </a:rPr>
              <a:t>假设：</a:t>
            </a:r>
            <a:endParaRPr lang="en-US" altLang="zh-CN" dirty="0">
              <a:solidFill>
                <a:srgbClr val="333333"/>
              </a:solidFill>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前一轮迭代得到的强学习器是：</a:t>
            </a:r>
            <a:r>
              <a:rPr lang="en-GB" altLang="zh-CN" b="0" i="0" u="none" strike="noStrike" dirty="0">
                <a:solidFill>
                  <a:srgbClr val="333333"/>
                </a:solidFill>
                <a:effectLst/>
                <a:latin typeface="Open Sans" panose="020B0606030504020204" pitchFamily="34" charset="0"/>
              </a:rPr>
              <a:t>f</a:t>
            </a:r>
            <a:r>
              <a:rPr lang="en-GB" altLang="zh-CN" baseline="-25000" dirty="0">
                <a:solidFill>
                  <a:srgbClr val="333333"/>
                </a:solidFill>
                <a:latin typeface="Open Sans" panose="020B0606030504020204" pitchFamily="34" charset="0"/>
              </a:rPr>
              <a:t>i</a:t>
            </a:r>
            <a:r>
              <a:rPr lang="en-GB" altLang="zh-CN" b="0" i="0" u="none" strike="noStrike" baseline="-25000" dirty="0">
                <a:solidFill>
                  <a:srgbClr val="333333"/>
                </a:solidFill>
                <a:effectLst/>
                <a:latin typeface="Open Sans" panose="020B0606030504020204" pitchFamily="34" charset="0"/>
              </a:rPr>
              <a:t>-1</a:t>
            </a:r>
            <a:r>
              <a:rPr lang="en-GB" altLang="zh-CN" b="0" i="0" u="none" strike="noStrike" dirty="0">
                <a:solidFill>
                  <a:srgbClr val="333333"/>
                </a:solidFill>
                <a:effectLst/>
                <a:latin typeface="Open Sans" panose="020B0606030504020204" pitchFamily="34" charset="0"/>
              </a:rPr>
              <a:t>(x)</a:t>
            </a:r>
            <a:endParaRPr lang="en-GB" altLang="zh-CN"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损失函数为平方损失是：</a:t>
            </a:r>
            <a:r>
              <a:rPr lang="en-GB" altLang="zh-CN" b="0" i="0" u="none" strike="noStrike" dirty="0">
                <a:solidFill>
                  <a:srgbClr val="333333"/>
                </a:solidFill>
                <a:effectLst/>
                <a:latin typeface="Open Sans" panose="020B0606030504020204" pitchFamily="34" charset="0"/>
              </a:rPr>
              <a:t>L(</a:t>
            </a:r>
            <a:r>
              <a:rPr lang="en-GB" altLang="zh-CN" b="0" i="0" u="none" strike="noStrike" dirty="0" err="1">
                <a:solidFill>
                  <a:srgbClr val="333333"/>
                </a:solidFill>
                <a:effectLst/>
                <a:latin typeface="Open Sans" panose="020B0606030504020204" pitchFamily="34" charset="0"/>
              </a:rPr>
              <a:t>y,f</a:t>
            </a:r>
            <a:r>
              <a:rPr lang="en-GB" altLang="zh-CN" b="0" i="0" u="none" strike="noStrike" baseline="-25000" dirty="0">
                <a:solidFill>
                  <a:srgbClr val="333333"/>
                </a:solidFill>
                <a:effectLst/>
                <a:latin typeface="Open Sans" panose="020B0606030504020204" pitchFamily="34" charset="0"/>
              </a:rPr>
              <a:t>​i−1</a:t>
            </a:r>
            <a:r>
              <a:rPr lang="en-GB" altLang="zh-CN" b="0" i="0" u="none" strike="noStrike" dirty="0">
                <a:solidFill>
                  <a:srgbClr val="333333"/>
                </a:solidFill>
                <a:effectLst/>
                <a:latin typeface="Open Sans" panose="020B0606030504020204" pitchFamily="34" charset="0"/>
              </a:rPr>
              <a:t>(x))</a:t>
            </a:r>
            <a:endParaRPr lang="en-GB" altLang="zh-CN"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本轮迭代的目标是找到一个弱学习器：</a:t>
            </a:r>
            <a:r>
              <a:rPr lang="en-GB" altLang="zh-CN" b="0" i="0" u="none" strike="noStrike" dirty="0">
                <a:solidFill>
                  <a:srgbClr val="333333"/>
                </a:solidFill>
                <a:effectLst/>
                <a:latin typeface="Open Sans" panose="020B0606030504020204" pitchFamily="34" charset="0"/>
              </a:rPr>
              <a:t>h</a:t>
            </a:r>
            <a:r>
              <a:rPr lang="en-GB" altLang="zh-CN" baseline="-25000" dirty="0">
                <a:solidFill>
                  <a:srgbClr val="333333"/>
                </a:solidFill>
                <a:latin typeface="Open Sans" panose="020B0606030504020204" pitchFamily="34" charset="0"/>
              </a:rPr>
              <a:t>i</a:t>
            </a:r>
            <a:r>
              <a:rPr lang="en-GB" altLang="zh-CN" b="0" i="0" u="none" strike="noStrike" dirty="0">
                <a:solidFill>
                  <a:srgbClr val="333333"/>
                </a:solidFill>
                <a:effectLst/>
                <a:latin typeface="Open Sans" panose="020B0606030504020204" pitchFamily="34" charset="0"/>
              </a:rPr>
              <a:t>(x)</a:t>
            </a:r>
            <a:endParaRPr lang="en-GB" altLang="zh-CN"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让本轮的损失最小化</a:t>
            </a:r>
            <a:r>
              <a:rPr lang="en-US" altLang="zh-CN" b="0" i="0" u="none" strike="noStrike" dirty="0">
                <a:solidFill>
                  <a:srgbClr val="333333"/>
                </a:solidFill>
                <a:effectLst/>
                <a:latin typeface="Open Sans" panose="020B0606030504020204" pitchFamily="34" charset="0"/>
              </a:rPr>
              <a:t>: </a:t>
            </a:r>
            <a:r>
              <a:rPr lang="en-GB" altLang="zh-CN" b="0" i="0" u="none" strike="noStrike" dirty="0">
                <a:solidFill>
                  <a:srgbClr val="333333"/>
                </a:solidFill>
                <a:effectLst/>
                <a:latin typeface="Open Sans" panose="020B0606030504020204" pitchFamily="34" charset="0"/>
              </a:rPr>
              <a:t>L(y, f</a:t>
            </a:r>
            <a:r>
              <a:rPr lang="en-GB" altLang="zh-CN" baseline="-25000" dirty="0">
                <a:solidFill>
                  <a:srgbClr val="333333"/>
                </a:solidFill>
                <a:latin typeface="Open Sans" panose="020B0606030504020204" pitchFamily="34" charset="0"/>
              </a:rPr>
              <a:t>i</a:t>
            </a:r>
            <a:r>
              <a:rPr lang="en-GB" altLang="zh-CN" b="0" i="0" u="none" strike="noStrike" dirty="0">
                <a:solidFill>
                  <a:srgbClr val="333333"/>
                </a:solidFill>
                <a:effectLst/>
                <a:latin typeface="Open Sans" panose="020B0606030504020204" pitchFamily="34" charset="0"/>
              </a:rPr>
              <a:t>(x))=L(y, f</a:t>
            </a:r>
            <a:r>
              <a:rPr lang="en-GB" altLang="zh-CN" baseline="-25000" dirty="0">
                <a:solidFill>
                  <a:srgbClr val="333333"/>
                </a:solidFill>
                <a:latin typeface="Open Sans" panose="020B0606030504020204" pitchFamily="34" charset="0"/>
              </a:rPr>
              <a:t>i</a:t>
            </a:r>
            <a:r>
              <a:rPr lang="en-GB" altLang="zh-CN" b="0" i="0" u="none" strike="noStrike" baseline="-25000" dirty="0">
                <a:solidFill>
                  <a:srgbClr val="333333"/>
                </a:solidFill>
                <a:effectLst/>
                <a:latin typeface="Open Sans" panose="020B0606030504020204" pitchFamily="34" charset="0"/>
              </a:rPr>
              <a:t>−1</a:t>
            </a:r>
            <a:r>
              <a:rPr lang="en-GB" altLang="zh-CN" b="0" i="0" u="none" strike="noStrike" dirty="0">
                <a:solidFill>
                  <a:srgbClr val="333333"/>
                </a:solidFill>
                <a:effectLst/>
                <a:latin typeface="Open Sans" panose="020B0606030504020204" pitchFamily="34" charset="0"/>
              </a:rPr>
              <a:t>(x)) + h</a:t>
            </a:r>
            <a:r>
              <a:rPr lang="en-GB" altLang="zh-CN" baseline="-25000" dirty="0">
                <a:solidFill>
                  <a:srgbClr val="333333"/>
                </a:solidFill>
                <a:latin typeface="Open Sans" panose="020B0606030504020204" pitchFamily="34" charset="0"/>
              </a:rPr>
              <a:t>i</a:t>
            </a:r>
            <a:r>
              <a:rPr lang="en-GB" altLang="zh-CN" b="0" i="0" u="none" strike="noStrike" dirty="0">
                <a:solidFill>
                  <a:srgbClr val="333333"/>
                </a:solidFill>
                <a:effectLst/>
                <a:latin typeface="Open Sans" panose="020B0606030504020204" pitchFamily="34" charset="0"/>
              </a:rPr>
              <a:t>(x))</a:t>
            </a:r>
            <a:endParaRPr lang="en-GB" altLang="zh-CN" b="0" i="0" u="none" strike="noStrike" dirty="0">
              <a:solidFill>
                <a:srgbClr val="333333"/>
              </a:solidFill>
              <a:effectLst/>
              <a:latin typeface="Open Sans" panose="020B0606030504020204" pitchFamily="34" charset="0"/>
            </a:endParaRPr>
          </a:p>
          <a:p>
            <a:pPr marR="0" lvl="0" algn="l" defTabSz="914400" rtl="0" eaLnBrk="0" fontAlgn="base" latinLnBrk="0" hangingPunct="0">
              <a:lnSpc>
                <a:spcPct val="150000"/>
              </a:lnSpc>
              <a:spcBef>
                <a:spcPct val="20000"/>
              </a:spcBef>
              <a:spcAft>
                <a:spcPct val="0"/>
              </a:spcAft>
              <a:buClrTx/>
              <a:buSzTx/>
              <a:defRPr/>
            </a:pPr>
            <a:r>
              <a:rPr lang="en-US" altLang="zh-CN" b="0" i="0" u="none" strike="noStrike" dirty="0">
                <a:solidFill>
                  <a:srgbClr val="333333"/>
                </a:solidFill>
                <a:effectLst/>
                <a:latin typeface="Open Sans" panose="020B0606030504020204" pitchFamily="34" charset="0"/>
              </a:rPr>
              <a:t>5.</a:t>
            </a:r>
            <a:r>
              <a:rPr lang="zh-CN" altLang="en-US" b="0" i="0" u="none" strike="noStrike" dirty="0">
                <a:solidFill>
                  <a:srgbClr val="333333"/>
                </a:solidFill>
                <a:effectLst/>
                <a:latin typeface="Open Sans" panose="020B0606030504020204" pitchFamily="34" charset="0"/>
              </a:rPr>
              <a:t>则要拟合的负梯度为</a:t>
            </a:r>
            <a:r>
              <a:rPr lang="en-US" altLang="zh-CN" b="0" i="0" u="none" strike="noStrike" dirty="0">
                <a:solidFill>
                  <a:srgbClr val="333333"/>
                </a:solidFill>
                <a:effectLst/>
                <a:latin typeface="Open Sans" panose="020B0606030504020204" pitchFamily="34" charset="0"/>
              </a:rPr>
              <a:t>:</a:t>
            </a:r>
            <a:endParaRPr lang="en-US" altLang="zh-CN" b="0" i="0" u="none" strike="noStrike" dirty="0">
              <a:solidFill>
                <a:srgbClr val="333333"/>
              </a:solidFill>
              <a:effectLst/>
              <a:latin typeface="Open Sans" panose="020B0606030504020204" pitchFamily="34" charset="0"/>
            </a:endParaRPr>
          </a:p>
          <a:p>
            <a:pPr marR="0" lvl="0" algn="l" defTabSz="914400" rtl="0" eaLnBrk="0" fontAlgn="base" latinLnBrk="0" hangingPunct="0">
              <a:lnSpc>
                <a:spcPct val="150000"/>
              </a:lnSpc>
              <a:spcBef>
                <a:spcPct val="20000"/>
              </a:spcBef>
              <a:spcAft>
                <a:spcPct val="0"/>
              </a:spcAft>
              <a:buClrTx/>
              <a:buSzTx/>
              <a:defRPr/>
            </a:pPr>
            <a:endParaRPr kumimoji="0" lang="en-US" altLang="zh-CN" sz="1600" kern="1200" cap="none" spc="0" normalizeH="0" baseline="0" noProof="0" dirty="0">
              <a:ln>
                <a:noFill/>
              </a:ln>
              <a:solidFill>
                <a:srgbClr val="333333"/>
              </a:solidFill>
              <a:uLnTx/>
              <a:uFillTx/>
              <a:latin typeface="Open Sans" panose="020B0606030504020204" pitchFamily="34" charset="0"/>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endParaRPr lang="en-US" altLang="zh-CN" b="0" i="0" u="none" strike="noStrike" dirty="0">
              <a:solidFill>
                <a:srgbClr val="333333"/>
              </a:solidFill>
              <a:effectLst/>
              <a:latin typeface="Open Sans" panose="020B0606030504020204" pitchFamily="34" charset="0"/>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endParaRPr kumimoji="0" lang="en-US" altLang="zh-CN" sz="1600" kern="1200" cap="none" spc="0" normalizeH="0" baseline="0" noProof="0" dirty="0">
              <a:ln>
                <a:noFill/>
              </a:ln>
              <a:solidFill>
                <a:srgbClr val="333333"/>
              </a:solidFill>
              <a:uLnTx/>
              <a:uFillTx/>
              <a:latin typeface="Open Sans" panose="020B0606030504020204" pitchFamily="34" charset="0"/>
              <a:ea typeface="Alibaba PuHuiTi" pitchFamily="18" charset="-122"/>
              <a:cs typeface="Alibaba PuHuiTi" pitchFamily="18" charset="-122"/>
            </a:endParaRPr>
          </a:p>
          <a:p>
            <a:pPr algn="l"/>
            <a:r>
              <a:rPr lang="en-GB" altLang="zh-CN" b="0" i="0" u="none" strike="noStrike" dirty="0">
                <a:solidFill>
                  <a:srgbClr val="333333"/>
                </a:solidFill>
                <a:effectLst/>
                <a:latin typeface="Open Sans" panose="020B0606030504020204" pitchFamily="34" charset="0"/>
              </a:rPr>
              <a:t>GBDT </a:t>
            </a:r>
            <a:r>
              <a:rPr lang="zh-CN" altLang="en-US" b="0" i="0" u="none" strike="noStrike" dirty="0">
                <a:solidFill>
                  <a:srgbClr val="333333"/>
                </a:solidFill>
                <a:effectLst/>
                <a:latin typeface="Open Sans" panose="020B0606030504020204" pitchFamily="34" charset="0"/>
              </a:rPr>
              <a:t>拟合的负梯度就是残差。如果我们的 </a:t>
            </a:r>
            <a:r>
              <a:rPr lang="en-GB" altLang="zh-CN" b="0" i="0" u="none" strike="noStrike" dirty="0">
                <a:solidFill>
                  <a:srgbClr val="333333"/>
                </a:solidFill>
                <a:effectLst/>
                <a:latin typeface="Open Sans" panose="020B0606030504020204" pitchFamily="34" charset="0"/>
              </a:rPr>
              <a:t>GBDT </a:t>
            </a:r>
            <a:r>
              <a:rPr lang="zh-CN" altLang="en-US" b="0" i="0" u="none" strike="noStrike" dirty="0">
                <a:solidFill>
                  <a:srgbClr val="333333"/>
                </a:solidFill>
                <a:effectLst/>
                <a:latin typeface="Open Sans" panose="020B0606030504020204" pitchFamily="34" charset="0"/>
              </a:rPr>
              <a:t>进行的是分类问题，则损失函数变为 </a:t>
            </a:r>
            <a:r>
              <a:rPr lang="en-GB" altLang="zh-CN" b="0" i="0" u="none" strike="noStrike" dirty="0" err="1">
                <a:solidFill>
                  <a:srgbClr val="333333"/>
                </a:solidFill>
                <a:effectLst/>
                <a:latin typeface="Open Sans" panose="020B0606030504020204" pitchFamily="34" charset="0"/>
              </a:rPr>
              <a:t>logloss</a:t>
            </a:r>
            <a:r>
              <a:rPr lang="zh-CN" altLang="en-GB" b="0" i="0" u="none" strike="noStrike" dirty="0">
                <a:solidFill>
                  <a:srgbClr val="333333"/>
                </a:solidFill>
                <a:effectLst/>
                <a:latin typeface="Open Sans" panose="020B0606030504020204" pitchFamily="34" charset="0"/>
              </a:rPr>
              <a:t>，</a:t>
            </a:r>
            <a:r>
              <a:rPr lang="zh-CN" altLang="en-US" b="0" i="0" u="none" strike="noStrike" dirty="0">
                <a:solidFill>
                  <a:srgbClr val="333333"/>
                </a:solidFill>
                <a:effectLst/>
                <a:latin typeface="Open Sans" panose="020B0606030504020204" pitchFamily="34" charset="0"/>
              </a:rPr>
              <a:t>此时拟合的目标值就是该损失函数的负梯度值</a:t>
            </a:r>
            <a:endParaRPr lang="zh-CN" altLang="en-US" b="0" i="0" u="none" strike="noStrike" dirty="0">
              <a:solidFill>
                <a:srgbClr val="333333"/>
              </a:solidFill>
              <a:effectLst/>
              <a:latin typeface="Open Sans" panose="020B0606030504020204" pitchFamily="34" charset="0"/>
            </a:endParaRPr>
          </a:p>
          <a:p>
            <a:pPr marR="0" lvl="0" algn="l" defTabSz="914400" rtl="0" eaLnBrk="0" fontAlgn="base" latinLnBrk="0" hangingPunct="0">
              <a:lnSpc>
                <a:spcPct val="150000"/>
              </a:lnSpc>
              <a:spcBef>
                <a:spcPct val="20000"/>
              </a:spcBef>
              <a:spcAft>
                <a:spcPct val="0"/>
              </a:spcAft>
              <a:buClrTx/>
              <a:buSzTx/>
              <a:defRPr/>
            </a:pP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11" name="图片 10"/>
          <p:cNvPicPr>
            <a:picLocks noChangeAspect="1"/>
          </p:cNvPicPr>
          <p:nvPr/>
        </p:nvPicPr>
        <p:blipFill>
          <a:blip r:embed="rId1"/>
          <a:stretch>
            <a:fillRect/>
          </a:stretch>
        </p:blipFill>
        <p:spPr>
          <a:xfrm>
            <a:off x="6226860" y="3894493"/>
            <a:ext cx="2235200" cy="431800"/>
          </a:xfrm>
          <a:prstGeom prst="rect">
            <a:avLst/>
          </a:prstGeom>
        </p:spPr>
      </p:pic>
      <p:pic>
        <p:nvPicPr>
          <p:cNvPr id="12" name="图片 11"/>
          <p:cNvPicPr>
            <a:picLocks noChangeAspect="1"/>
          </p:cNvPicPr>
          <p:nvPr/>
        </p:nvPicPr>
        <p:blipFill>
          <a:blip r:embed="rId2"/>
          <a:stretch>
            <a:fillRect/>
          </a:stretch>
        </p:blipFill>
        <p:spPr>
          <a:xfrm>
            <a:off x="3940780" y="4543507"/>
            <a:ext cx="2286000" cy="1257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 </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1074171" y="1261339"/>
            <a:ext cx="4434531"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已知：</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74171" y="2363986"/>
            <a:ext cx="3945698"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初始化弱学习器</a:t>
            </a: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(CART</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树</a:t>
            </a: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7" name="文本占位符 2"/>
          <p:cNvSpPr txBox="1"/>
          <p:nvPr/>
        </p:nvSpPr>
        <p:spPr>
          <a:xfrm>
            <a:off x="1324647" y="2851203"/>
            <a:ext cx="9981554" cy="42149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当模型预测值为何值时，会使得第一个弱学习器的平方误差最小，即：求损失函数对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f(xi) </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的导数，并令导数为</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0.</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stretch>
            <a:fillRect/>
          </a:stretch>
        </p:blipFill>
        <p:spPr>
          <a:xfrm>
            <a:off x="1985794" y="1473700"/>
            <a:ext cx="7772400" cy="663010"/>
          </a:xfrm>
          <a:prstGeom prst="rect">
            <a:avLst/>
          </a:prstGeom>
        </p:spPr>
      </p:pic>
      <p:pic>
        <p:nvPicPr>
          <p:cNvPr id="12" name="图片 11"/>
          <p:cNvPicPr>
            <a:picLocks noChangeAspect="1"/>
          </p:cNvPicPr>
          <p:nvPr/>
        </p:nvPicPr>
        <p:blipFill>
          <a:blip r:embed="rId2"/>
          <a:stretch>
            <a:fillRect/>
          </a:stretch>
        </p:blipFill>
        <p:spPr>
          <a:xfrm>
            <a:off x="8428052" y="3894775"/>
            <a:ext cx="1509958" cy="1392680"/>
          </a:xfrm>
          <a:prstGeom prst="rect">
            <a:avLst/>
          </a:prstGeom>
        </p:spPr>
      </p:pic>
      <mc:AlternateContent xmlns:mc="http://schemas.openxmlformats.org/markup-compatibility/2006">
        <mc:Choice xmlns:a14="http://schemas.microsoft.com/office/drawing/2010/main" Requires="a14">
          <p:sp>
            <p:nvSpPr>
              <p:cNvPr id="5" name="文本占位符 2"/>
              <p:cNvSpPr txBox="1"/>
              <p:nvPr/>
            </p:nvSpPr>
            <p:spPr>
              <a:xfrm>
                <a:off x="1985645" y="3363595"/>
                <a:ext cx="6734810" cy="288671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lang="en-US" altLang="zh-CN" sz="1200" dirty="0">
                    <a:solidFill>
                      <a:srgbClr val="333333"/>
                    </a:solidFill>
                    <a:latin typeface="Alibaba PuHuiTi" pitchFamily="18" charset="-122"/>
                    <a:ea typeface="Alibaba PuHuiTi" pitchFamily="18" charset="-122"/>
                    <a:cs typeface="Alibaba PuHuiTi" pitchFamily="18" charset="-122"/>
                  </a:rPr>
                  <a:t>L(y,</a:t>
                </a:r>
                <a:r>
                  <a:rPr lang="zh-CN" altLang="en-US" sz="1200" dirty="0">
                    <a:solidFill>
                      <a:srgbClr val="333333"/>
                    </a:solidFill>
                    <a:latin typeface="Alibaba PuHuiTi" pitchFamily="18" charset="-122"/>
                    <a:ea typeface="Alibaba PuHuiTi" pitchFamily="18" charset="-122"/>
                    <a:cs typeface="Alibaba PuHuiTi" pitchFamily="18" charset="-122"/>
                  </a:rPr>
                  <a:t> </a:t>
                </a:r>
                <a:r>
                  <a:rPr lang="en-US" altLang="zh-CN" sz="1200" dirty="0">
                    <a:solidFill>
                      <a:srgbClr val="333333"/>
                    </a:solidFill>
                    <a:latin typeface="Alibaba PuHuiTi" pitchFamily="18" charset="-122"/>
                    <a:ea typeface="Alibaba PuHuiTi" pitchFamily="18" charset="-122"/>
                    <a:cs typeface="Alibaba PuHuiTi" pitchFamily="18" charset="-122"/>
                  </a:rPr>
                  <a:t>f(x))</a:t>
                </a:r>
                <a:r>
                  <a:rPr lang="zh-CN" altLang="en-US" sz="1200" dirty="0">
                    <a:solidFill>
                      <a:srgbClr val="333333"/>
                    </a:solidFill>
                    <a:latin typeface="Alibaba PuHuiTi" pitchFamily="18" charset="-122"/>
                    <a:ea typeface="Alibaba PuHuiTi" pitchFamily="18" charset="-122"/>
                    <a:cs typeface="Alibaba PuHuiTi" pitchFamily="18" charset="-122"/>
                  </a:rPr>
                  <a:t> </a:t>
                </a:r>
                <a:r>
                  <a:rPr lang="en-US" altLang="zh-CN" sz="1200" dirty="0">
                    <a:solidFill>
                      <a:srgbClr val="333333"/>
                    </a:solidFill>
                    <a:latin typeface="Alibaba PuHuiTi" pitchFamily="18" charset="-122"/>
                    <a:ea typeface="Alibaba PuHuiTi" pitchFamily="18" charset="-122"/>
                    <a:cs typeface="Alibaba PuHuiTi" pitchFamily="18" charset="-122"/>
                  </a:rPr>
                  <a:t>=</a:t>
                </a:r>
                <a:r>
                  <a:rPr lang="zh-CN" altLang="en-US" sz="1200" dirty="0">
                    <a:solidFill>
                      <a:srgbClr val="333333"/>
                    </a:solidFill>
                    <a:latin typeface="Alibaba PuHuiTi" pitchFamily="18" charset="-122"/>
                    <a:ea typeface="Alibaba PuHuiTi" pitchFamily="18" charset="-122"/>
                    <a:cs typeface="Alibaba PuHuiTi" pitchFamily="18" charset="-122"/>
                  </a:rPr>
                  <a:t> </a:t>
                </a:r>
                <a14:m>
                  <m:oMath xmlns:m="http://schemas.openxmlformats.org/officeDocument/2006/math">
                    <m:f>
                      <m:fPr>
                        <m:ctrlPr>
                          <a:rPr lang="en-US" altLang="zh-CN" sz="1200" i="1" smtClean="0">
                            <a:solidFill>
                              <a:srgbClr val="333333"/>
                            </a:solidFill>
                            <a:latin typeface="Cambria Math" panose="02040503050406030204" pitchFamily="18" charset="0"/>
                            <a:ea typeface="Alibaba PuHuiTi" pitchFamily="18" charset="-122"/>
                            <a:cs typeface="Alibaba PuHuiTi" pitchFamily="18" charset="-122"/>
                          </a:rPr>
                        </m:ctrlPr>
                      </m:fPr>
                      <m:num>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1</m:t>
                        </m:r>
                      </m:num>
                      <m:den>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2</m:t>
                        </m:r>
                      </m:den>
                    </m:f>
                    <m:r>
                      <a:rPr lang="zh-CN" altLang="en-US" sz="1200" b="0" i="1" smtClean="0">
                        <a:solidFill>
                          <a:srgbClr val="333333"/>
                        </a:solidFill>
                        <a:latin typeface="Cambria Math" panose="02040503050406030204" pitchFamily="18" charset="0"/>
                        <a:ea typeface="Alibaba PuHuiTi" pitchFamily="18" charset="-122"/>
                        <a:cs typeface="Alibaba PuHuiTi" pitchFamily="18" charset="-122"/>
                      </a:rPr>
                      <m:t> </m:t>
                    </m:r>
                    <m:nary>
                      <m:naryPr>
                        <m:chr m:val="∑"/>
                        <m:ctrlPr>
                          <a:rPr lang="zh-CN" altLang="en-US" sz="1200" b="0" i="1" smtClean="0">
                            <a:solidFill>
                              <a:srgbClr val="333333"/>
                            </a:solidFill>
                            <a:latin typeface="Cambria Math" panose="02040503050406030204" pitchFamily="18" charset="0"/>
                            <a:ea typeface="Alibaba PuHuiTi" pitchFamily="18" charset="-122"/>
                            <a:cs typeface="Alibaba PuHuiTi" pitchFamily="18" charset="-122"/>
                          </a:rPr>
                        </m:ctrlPr>
                      </m:naryPr>
                      <m:sub>
                        <m:r>
                          <m:rPr>
                            <m:brk m:alnAt="23"/>
                          </m:rP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𝑖</m:t>
                        </m:r>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m:t>
                        </m:r>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1</m:t>
                        </m:r>
                      </m:sub>
                      <m:sup>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𝑛</m:t>
                        </m:r>
                      </m:sup>
                      <m:e>
                        <m:sSup>
                          <m:sSupPr>
                            <m:ctrlP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ctrlPr>
                          </m:sSupPr>
                          <m:e>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zh-CN" altLang="en-US" sz="1200" i="1">
                                <a:solidFill>
                                  <a:srgbClr val="333333"/>
                                </a:solidFill>
                                <a:latin typeface="Cambria Math" panose="02040503050406030204" pitchFamily="18" charset="0"/>
                                <a:ea typeface="Alibaba PuHuiTi" pitchFamily="18" charset="-122"/>
                                <a:cs typeface="Alibaba PuHuiTi" pitchFamily="18" charset="-122"/>
                              </a:rPr>
                              <m:t> </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𝑓</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𝑥</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en-US" altLang="zh-CN" sz="1200" i="1">
                                <a:solidFill>
                                  <a:srgbClr val="333333"/>
                                </a:solidFill>
                                <a:latin typeface="Cambria Math" panose="02040503050406030204" pitchFamily="18" charset="0"/>
                                <a:ea typeface="Alibaba PuHuiTi" pitchFamily="18" charset="-122"/>
                                <a:cs typeface="Alibaba PuHuiTi" pitchFamily="18" charset="-122"/>
                              </a:rPr>
                              <m:t>))</m:t>
                            </m:r>
                          </m:e>
                          <m:sup>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2</m:t>
                            </m:r>
                          </m:sup>
                        </m:sSup>
                      </m:e>
                    </m:nary>
                  </m:oMath>
                </a14:m>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求平方误差最小 </a:t>
                </a:r>
                <a:endParaRPr kumimoji="0" lang="en-US" altLang="zh-CN"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a:defRPr/>
                </a:pPr>
                <a14:m>
                  <m:oMath xmlns:m="http://schemas.openxmlformats.org/officeDocument/2006/math">
                    <m:f>
                      <m:fPr>
                        <m:ctrlPr>
                          <a:rPr kumimoji="0" lang="en-US" altLang="zh-CN" sz="12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ctrlPr>
                      </m:fPr>
                      <m:num>
                        <m:r>
                          <a:rPr kumimoji="0" lang="en-US" altLang="zh-CN" sz="12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t>𝜕</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L</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y</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m:t>
                        </m:r>
                        <m:r>
                          <m:rPr>
                            <m:nor/>
                          </m:rPr>
                          <a:rPr lang="zh-CN" altLang="en-US" sz="1200" dirty="0">
                            <a:solidFill>
                              <a:schemeClr val="accent2">
                                <a:lumMod val="75000"/>
                              </a:schemeClr>
                            </a:solidFill>
                            <a:latin typeface="Alibaba PuHuiTi" pitchFamily="18" charset="-122"/>
                            <a:ea typeface="Alibaba PuHuiTi" pitchFamily="18" charset="-122"/>
                            <a:cs typeface="Alibaba PuHuiTi" pitchFamily="18" charset="-122"/>
                          </a:rPr>
                          <m:t> </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f</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x</m:t>
                        </m:r>
                        <m:r>
                          <m:rPr>
                            <m:nor/>
                          </m:rP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m:t>))</m:t>
                        </m:r>
                      </m:num>
                      <m:den>
                        <m:r>
                          <a:rPr kumimoji="0" lang="en-US" altLang="zh-CN" sz="12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t>𝜕</m:t>
                        </m:r>
                        <m:r>
                          <m:rPr>
                            <m:sty m:val="p"/>
                          </m:r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f</m:t>
                        </m:r>
                        <m:r>
                          <a:rPr lang="en-US" altLang="zh-CN" sz="12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sSub>
                          <m:sSubPr>
                            <m:ctrlPr>
                              <a:rPr lang="en-US" altLang="zh-CN" sz="12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en-US" altLang="zh-CN" sz="12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𝑥</m:t>
                            </m:r>
                          </m:e>
                          <m:sub>
                            <m:r>
                              <a:rPr lang="en-US" altLang="zh-CN" sz="12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𝑖</m:t>
                            </m:r>
                          </m:sub>
                        </m:sSub>
                        <m:r>
                          <a:rPr lang="en-US" altLang="zh-CN" sz="12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den>
                    </m:f>
                  </m:oMath>
                </a14:m>
                <a:r>
                  <a:rPr kumimoji="0" lang="zh-CN" altLang="en-US" sz="12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14:m>
                  <m:oMath xmlns:m="http://schemas.openxmlformats.org/officeDocument/2006/math">
                    <m:r>
                      <a:rPr lang="zh-CN" altLang="en-US" sz="1200" i="1">
                        <a:solidFill>
                          <a:srgbClr val="333333"/>
                        </a:solidFill>
                        <a:latin typeface="Cambria Math" panose="02040503050406030204" pitchFamily="18" charset="0"/>
                        <a:ea typeface="Alibaba PuHuiTi" pitchFamily="18" charset="-122"/>
                        <a:cs typeface="Alibaba PuHuiTi" pitchFamily="18" charset="-122"/>
                      </a:rPr>
                      <m:t> </m:t>
                    </m:r>
                    <m:nary>
                      <m:naryPr>
                        <m:chr m:val="∑"/>
                        <m:ctrlPr>
                          <a:rPr lang="zh-CN" altLang="en-US" sz="1200" i="1">
                            <a:solidFill>
                              <a:srgbClr val="333333"/>
                            </a:solidFill>
                            <a:latin typeface="Cambria Math" panose="02040503050406030204" pitchFamily="18" charset="0"/>
                            <a:ea typeface="Alibaba PuHuiTi" pitchFamily="18" charset="-122"/>
                            <a:cs typeface="Alibaba PuHuiTi" pitchFamily="18" charset="-122"/>
                          </a:rPr>
                        </m:ctrlPr>
                      </m:naryPr>
                      <m:sub>
                        <m:r>
                          <m:rPr>
                            <m:brk m:alnAt="23"/>
                          </m:rP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1</m:t>
                        </m:r>
                      </m:sub>
                      <m:sup>
                        <m:r>
                          <a:rPr lang="en-US" altLang="zh-CN" sz="1200" i="1">
                            <a:solidFill>
                              <a:srgbClr val="333333"/>
                            </a:solidFill>
                            <a:latin typeface="Cambria Math" panose="02040503050406030204" pitchFamily="18" charset="0"/>
                            <a:ea typeface="Alibaba PuHuiTi" pitchFamily="18" charset="-122"/>
                            <a:cs typeface="Alibaba PuHuiTi" pitchFamily="18" charset="-122"/>
                          </a:rPr>
                          <m:t>𝑛</m:t>
                        </m:r>
                      </m:sup>
                      <m:e>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zh-CN" altLang="en-US" sz="1200" i="1">
                            <a:solidFill>
                              <a:srgbClr val="333333"/>
                            </a:solidFill>
                            <a:latin typeface="Cambria Math" panose="02040503050406030204" pitchFamily="18" charset="0"/>
                            <a:ea typeface="Alibaba PuHuiTi" pitchFamily="18" charset="-122"/>
                            <a:cs typeface="Alibaba PuHuiTi" pitchFamily="18" charset="-122"/>
                          </a:rPr>
                          <m:t> </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𝑓</m:t>
                        </m:r>
                        <m:d>
                          <m:d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dPr>
                          <m:e>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𝑥</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e>
                        </m:d>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m:t>
                        </m:r>
                        <m:r>
                          <a:rPr lang="zh-CN" altLang="en-US" sz="1200" b="0" i="1" smtClean="0">
                            <a:solidFill>
                              <a:srgbClr val="333333"/>
                            </a:solidFill>
                            <a:latin typeface="Cambria Math" panose="02040503050406030204" pitchFamily="18" charset="0"/>
                            <a:ea typeface="Alibaba PuHuiTi" pitchFamily="18" charset="-122"/>
                            <a:cs typeface="Alibaba PuHuiTi" pitchFamily="18" charset="-122"/>
                          </a:rPr>
                          <m:t>∗</m:t>
                        </m:r>
                        <m:sSup>
                          <m:sSup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pPr>
                          <m:e>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zh-CN" altLang="en-US" sz="1200" i="1">
                                <a:solidFill>
                                  <a:srgbClr val="333333"/>
                                </a:solidFill>
                                <a:latin typeface="Cambria Math" panose="02040503050406030204" pitchFamily="18" charset="0"/>
                                <a:ea typeface="Alibaba PuHuiTi" pitchFamily="18" charset="-122"/>
                                <a:cs typeface="Alibaba PuHuiTi" pitchFamily="18" charset="-122"/>
                              </a:rPr>
                              <m:t> </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𝑓</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𝑥</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m:rPr>
                                <m:nor/>
                              </m:rPr>
                              <a:rPr lang="en-US" altLang="zh-CN" sz="1200" dirty="0">
                                <a:solidFill>
                                  <a:srgbClr val="333333"/>
                                </a:solidFill>
                                <a:latin typeface="Alibaba PuHuiTi" pitchFamily="18" charset="-122"/>
                                <a:ea typeface="Alibaba PuHuiTi" pitchFamily="18" charset="-122"/>
                                <a:cs typeface="Alibaba PuHuiTi" pitchFamily="18" charset="-122"/>
                              </a:rPr>
                              <m:t>)</m:t>
                            </m:r>
                          </m:e>
                          <m:sup>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up>
                        </m:sSup>
                      </m:e>
                    </m:nary>
                  </m:oMath>
                </a14:m>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14:m>
                  <m:oMath xmlns:m="http://schemas.openxmlformats.org/officeDocument/2006/math">
                    <m:nary>
                      <m:naryPr>
                        <m:chr m:val="∑"/>
                        <m:ctrlPr>
                          <a:rPr lang="zh-CN" altLang="en-US" sz="1200" i="1">
                            <a:solidFill>
                              <a:srgbClr val="333333"/>
                            </a:solidFill>
                            <a:latin typeface="Cambria Math" panose="02040503050406030204" pitchFamily="18" charset="0"/>
                            <a:ea typeface="Alibaba PuHuiTi" pitchFamily="18" charset="-122"/>
                            <a:cs typeface="Alibaba PuHuiTi" pitchFamily="18" charset="-122"/>
                          </a:rPr>
                        </m:ctrlPr>
                      </m:naryPr>
                      <m:sub>
                        <m:r>
                          <m:rPr>
                            <m:brk m:alnAt="23"/>
                          </m:rP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1</m:t>
                        </m:r>
                      </m:sub>
                      <m:sup>
                        <m:r>
                          <a:rPr lang="en-US" altLang="zh-CN" sz="1200" i="1">
                            <a:solidFill>
                              <a:srgbClr val="333333"/>
                            </a:solidFill>
                            <a:latin typeface="Cambria Math" panose="02040503050406030204" pitchFamily="18" charset="0"/>
                            <a:ea typeface="Alibaba PuHuiTi" pitchFamily="18" charset="-122"/>
                            <a:cs typeface="Alibaba PuHuiTi" pitchFamily="18" charset="-122"/>
                          </a:rPr>
                          <m:t>𝑛</m:t>
                        </m:r>
                      </m:sup>
                      <m:e>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zh-CN" altLang="en-US" sz="1200" i="1">
                            <a:solidFill>
                              <a:srgbClr val="333333"/>
                            </a:solidFill>
                            <a:latin typeface="Cambria Math" panose="02040503050406030204" pitchFamily="18" charset="0"/>
                            <a:ea typeface="Alibaba PuHuiTi" pitchFamily="18" charset="-122"/>
                            <a:cs typeface="Alibaba PuHuiTi" pitchFamily="18" charset="-122"/>
                          </a:rPr>
                          <m:t> </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𝑓</m:t>
                        </m:r>
                        <m:d>
                          <m:d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dPr>
                          <m:e>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𝑥</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e>
                        </m:d>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zh-CN" altLang="en-US" sz="1200" i="1">
                            <a:solidFill>
                              <a:srgbClr val="333333"/>
                            </a:solidFill>
                            <a:latin typeface="Cambria Math" panose="02040503050406030204" pitchFamily="18" charset="0"/>
                            <a:ea typeface="Alibaba PuHuiTi" pitchFamily="18" charset="-122"/>
                            <a:cs typeface="Alibaba PuHuiTi" pitchFamily="18" charset="-122"/>
                          </a:rPr>
                          <m:t>∗</m:t>
                        </m:r>
                        <m:d>
                          <m:dPr>
                            <m:ctrlP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ctrlPr>
                          </m:dPr>
                          <m:e>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m:t>
                            </m:r>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1</m:t>
                            </m:r>
                          </m:e>
                        </m:d>
                      </m:e>
                    </m:nary>
                  </m:oMath>
                </a14:m>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kumimoji="0" lang="en-US" altLang="zh-CN"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a:defRPr/>
                </a:pPr>
                <a:r>
                  <a:rPr lang="zh-CN" altLang="en-US" sz="1200" noProof="0" dirty="0">
                    <a:solidFill>
                      <a:srgbClr val="333333"/>
                    </a:solidFill>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14:m>
                  <m:oMath xmlns:m="http://schemas.openxmlformats.org/officeDocument/2006/math">
                    <m:nary>
                      <m:naryPr>
                        <m:chr m:val="∑"/>
                        <m:ctrlPr>
                          <a:rPr lang="zh-CN" altLang="en-US" sz="1200" i="1">
                            <a:solidFill>
                              <a:srgbClr val="333333"/>
                            </a:solidFill>
                            <a:latin typeface="Cambria Math" panose="02040503050406030204" pitchFamily="18" charset="0"/>
                            <a:ea typeface="Alibaba PuHuiTi" pitchFamily="18" charset="-122"/>
                            <a:cs typeface="Alibaba PuHuiTi" pitchFamily="18" charset="-122"/>
                          </a:rPr>
                        </m:ctrlPr>
                      </m:naryPr>
                      <m:sub>
                        <m:r>
                          <m:rPr>
                            <m:brk m:alnAt="23"/>
                          </m:rP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1</m:t>
                        </m:r>
                      </m:sub>
                      <m:sup>
                        <m:r>
                          <a:rPr lang="en-US" altLang="zh-CN" sz="1200" i="1">
                            <a:solidFill>
                              <a:srgbClr val="333333"/>
                            </a:solidFill>
                            <a:latin typeface="Cambria Math" panose="02040503050406030204" pitchFamily="18" charset="0"/>
                            <a:ea typeface="Alibaba PuHuiTi" pitchFamily="18" charset="-122"/>
                            <a:cs typeface="Alibaba PuHuiTi" pitchFamily="18" charset="-122"/>
                          </a:rPr>
                          <m:t>𝑛</m:t>
                        </m:r>
                      </m:sup>
                      <m:e>
                        <m:r>
                          <a:rPr lang="en-US" altLang="zh-CN" sz="1200" i="1">
                            <a:solidFill>
                              <a:srgbClr val="333333"/>
                            </a:solidFill>
                            <a:latin typeface="Cambria Math" panose="02040503050406030204" pitchFamily="18" charset="0"/>
                            <a:ea typeface="Alibaba PuHuiTi" pitchFamily="18" charset="-122"/>
                            <a:cs typeface="Alibaba PuHuiTi" pitchFamily="18" charset="-122"/>
                          </a:rPr>
                          <m:t>(</m:t>
                        </m:r>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𝑓</m:t>
                        </m:r>
                        <m:d>
                          <m:d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dPr>
                          <m:e>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𝑥</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e>
                        </m:d>
                        <m:r>
                          <a:rPr lang="en-US" altLang="zh-CN" sz="1200" i="1">
                            <a:solidFill>
                              <a:srgbClr val="333333"/>
                            </a:solidFill>
                            <a:latin typeface="Cambria Math" panose="02040503050406030204" pitchFamily="18" charset="0"/>
                            <a:ea typeface="Alibaba PuHuiTi" pitchFamily="18" charset="-122"/>
                            <a:cs typeface="Alibaba PuHuiTi" pitchFamily="18" charset="-122"/>
                          </a:rPr>
                          <m:t>)</m:t>
                        </m:r>
                      </m:e>
                    </m:nary>
                  </m:oMath>
                </a14:m>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0</a:t>
                </a:r>
                <a:endParaRPr kumimoji="0" lang="en-US" altLang="zh-CN" sz="12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a:p>
                <a:pPr>
                  <a:defRPr/>
                </a:pPr>
                <a:r>
                  <a:rPr lang="zh-CN" altLang="en-US" sz="1200" dirty="0">
                    <a:solidFill>
                      <a:srgbClr val="333333"/>
                    </a:solidFill>
                    <a:latin typeface="Alibaba PuHuiTi" pitchFamily="18" charset="-122"/>
                    <a:ea typeface="Alibaba PuHuiTi" pitchFamily="18" charset="-122"/>
                    <a:cs typeface="Alibaba PuHuiTi" pitchFamily="18" charset="-122"/>
                  </a:rPr>
                  <a:t>   </a:t>
                </a:r>
                <a:r>
                  <a:rPr lang="en-US" altLang="zh-CN" sz="1200" dirty="0" err="1">
                    <a:solidFill>
                      <a:srgbClr val="333333"/>
                    </a:solidFill>
                    <a:latin typeface="Alibaba PuHuiTi" pitchFamily="18" charset="-122"/>
                    <a:ea typeface="Alibaba PuHuiTi" pitchFamily="18" charset="-122"/>
                    <a:cs typeface="Alibaba PuHuiTi" pitchFamily="18" charset="-122"/>
                  </a:rPr>
                  <a:t>nf</a:t>
                </a:r>
                <a:r>
                  <a:rPr lang="en-US" altLang="zh-CN" sz="1200" dirty="0">
                    <a:solidFill>
                      <a:srgbClr val="333333"/>
                    </a:solidFill>
                    <a:latin typeface="Alibaba PuHuiTi" pitchFamily="18" charset="-122"/>
                    <a:ea typeface="Alibaba PuHuiTi" pitchFamily="18" charset="-122"/>
                    <a:cs typeface="Alibaba PuHuiTi" pitchFamily="18" charset="-122"/>
                  </a:rPr>
                  <a:t>(</a:t>
                </a:r>
                <a14:m>
                  <m:oMath xmlns:m="http://schemas.openxmlformats.org/officeDocument/2006/math">
                    <m:sSub>
                      <m:sSubPr>
                        <m:ctrlPr>
                          <a:rPr lang="en-US" altLang="zh-CN" sz="1200" i="1" smtClean="0">
                            <a:solidFill>
                              <a:srgbClr val="333333"/>
                            </a:solidFill>
                            <a:latin typeface="Cambria Math" panose="02040503050406030204" pitchFamily="18" charset="0"/>
                            <a:ea typeface="Alibaba PuHuiTi" pitchFamily="18" charset="-122"/>
                            <a:cs typeface="Alibaba PuHuiTi" pitchFamily="18" charset="-122"/>
                          </a:rPr>
                        </m:ctrlPr>
                      </m:sSubPr>
                      <m:e>
                        <m:r>
                          <m:rPr>
                            <m:sty m:val="p"/>
                          </m:rPr>
                          <a:rPr lang="en-US" altLang="zh-CN" sz="1200" i="1">
                            <a:solidFill>
                              <a:srgbClr val="333333"/>
                            </a:solidFill>
                            <a:latin typeface="Cambria Math" panose="02040503050406030204" pitchFamily="18" charset="0"/>
                            <a:ea typeface="Alibaba PuHuiTi" pitchFamily="18" charset="-122"/>
                            <a:cs typeface="Alibaba PuHuiTi" pitchFamily="18" charset="-122"/>
                          </a:rPr>
                          <m:t>x</m:t>
                        </m:r>
                      </m:e>
                      <m:sub>
                        <m:r>
                          <m:rPr>
                            <m:sty m:val="p"/>
                          </m:rPr>
                          <a:rPr lang="en-US" altLang="zh-CN" sz="1200" i="1">
                            <a:solidFill>
                              <a:srgbClr val="333333"/>
                            </a:solidFill>
                            <a:latin typeface="Cambria Math" panose="02040503050406030204" pitchFamily="18" charset="0"/>
                            <a:ea typeface="Alibaba PuHuiTi" pitchFamily="18" charset="-122"/>
                            <a:cs typeface="Alibaba PuHuiTi" pitchFamily="18" charset="-122"/>
                          </a:rPr>
                          <m:t>i</m:t>
                        </m:r>
                      </m:sub>
                    </m:sSub>
                  </m:oMath>
                </a14:m>
                <a:r>
                  <a:rPr lang="en-US" altLang="zh-CN" sz="1200" dirty="0">
                    <a:solidFill>
                      <a:srgbClr val="333333"/>
                    </a:solidFill>
                    <a:latin typeface="Alibaba PuHuiTi" pitchFamily="18" charset="-122"/>
                    <a:ea typeface="Alibaba PuHuiTi" pitchFamily="18" charset="-122"/>
                    <a:cs typeface="Alibaba PuHuiTi" pitchFamily="18" charset="-122"/>
                  </a:rPr>
                  <a:t>)</a:t>
                </a:r>
                <a:r>
                  <a:rPr lang="zh-CN" altLang="en-US" sz="1200" dirty="0">
                    <a:solidFill>
                      <a:srgbClr val="333333"/>
                    </a:solidFill>
                    <a:latin typeface="Alibaba PuHuiTi" pitchFamily="18" charset="-122"/>
                    <a:ea typeface="Alibaba PuHuiTi" pitchFamily="18" charset="-122"/>
                    <a:cs typeface="Alibaba PuHuiTi" pitchFamily="18" charset="-122"/>
                  </a:rPr>
                  <a:t> </a:t>
                </a:r>
                <a:r>
                  <a:rPr lang="en-US" altLang="zh-CN" sz="1200" dirty="0">
                    <a:solidFill>
                      <a:srgbClr val="333333"/>
                    </a:solidFill>
                    <a:latin typeface="Alibaba PuHuiTi" pitchFamily="18" charset="-122"/>
                    <a:ea typeface="Alibaba PuHuiTi" pitchFamily="18" charset="-122"/>
                    <a:cs typeface="Alibaba PuHuiTi" pitchFamily="18" charset="-122"/>
                  </a:rPr>
                  <a:t>=</a:t>
                </a:r>
                <a:r>
                  <a:rPr lang="zh-CN" altLang="en-US" sz="1200" dirty="0">
                    <a:solidFill>
                      <a:srgbClr val="333333"/>
                    </a:solidFill>
                    <a:latin typeface="Alibaba PuHuiTi" pitchFamily="18" charset="-122"/>
                    <a:ea typeface="Alibaba PuHuiTi" pitchFamily="18" charset="-122"/>
                    <a:cs typeface="Alibaba PuHuiTi" pitchFamily="18" charset="-122"/>
                  </a:rPr>
                  <a:t> </a:t>
                </a:r>
                <a14:m>
                  <m:oMath xmlns:m="http://schemas.openxmlformats.org/officeDocument/2006/math">
                    <m:nary>
                      <m:naryPr>
                        <m:chr m:val="∑"/>
                        <m:ctrlPr>
                          <a:rPr lang="zh-CN" altLang="en-US" sz="1200" i="1" smtClean="0">
                            <a:solidFill>
                              <a:srgbClr val="333333"/>
                            </a:solidFill>
                            <a:latin typeface="Cambria Math" panose="02040503050406030204" pitchFamily="18" charset="0"/>
                            <a:ea typeface="Alibaba PuHuiTi" pitchFamily="18" charset="-122"/>
                            <a:cs typeface="Alibaba PuHuiTi" pitchFamily="18" charset="-122"/>
                          </a:rPr>
                        </m:ctrlPr>
                      </m:naryPr>
                      <m:sub>
                        <m:r>
                          <m:rPr>
                            <m:brk m:alnAt="23"/>
                          </m:rP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𝑖</m:t>
                        </m:r>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m:t>
                        </m:r>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1</m:t>
                        </m:r>
                      </m:sub>
                      <m:sup>
                        <m:r>
                          <m:rPr>
                            <m:sty m:val="p"/>
                          </m:rPr>
                          <a:rPr lang="en-US" altLang="zh-CN" sz="1200" i="1">
                            <a:solidFill>
                              <a:srgbClr val="333333"/>
                            </a:solidFill>
                            <a:latin typeface="Cambria Math" panose="02040503050406030204" pitchFamily="18" charset="0"/>
                            <a:ea typeface="Alibaba PuHuiTi" pitchFamily="18" charset="-122"/>
                            <a:cs typeface="Alibaba PuHuiTi" pitchFamily="18" charset="-122"/>
                          </a:rPr>
                          <m:t>n</m:t>
                        </m:r>
                      </m:sup>
                      <m:e>
                        <m:sSub>
                          <m:sSubPr>
                            <m:ctrlPr>
                              <a:rPr lang="en-US" altLang="zh-CN" sz="1200" i="1" smtClean="0">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𝑖</m:t>
                            </m:r>
                          </m:sub>
                        </m:sSub>
                      </m:e>
                    </m:nary>
                  </m:oMath>
                </a14:m>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lang="zh-CN" altLang="en-US" sz="1200" dirty="0">
                    <a:solidFill>
                      <a:srgbClr val="333333"/>
                    </a:solidFill>
                    <a:latin typeface="Alibaba PuHuiTi" pitchFamily="18" charset="-122"/>
                    <a:ea typeface="Alibaba PuHuiTi" pitchFamily="18" charset="-122"/>
                    <a:cs typeface="Alibaba PuHuiTi" pitchFamily="18" charset="-122"/>
                  </a:rPr>
                  <a:t>整理得：</a:t>
                </a:r>
                <a:r>
                  <a:rPr lang="en-US" altLang="zh-CN" sz="1200" dirty="0">
                    <a:solidFill>
                      <a:srgbClr val="333333"/>
                    </a:solidFill>
                    <a:latin typeface="Alibaba PuHuiTi" pitchFamily="18" charset="-122"/>
                    <a:ea typeface="Alibaba PuHuiTi" pitchFamily="18" charset="-122"/>
                    <a:cs typeface="Alibaba PuHuiTi" pitchFamily="18" charset="-122"/>
                  </a:rPr>
                  <a:t> f(</a:t>
                </a:r>
                <a14:m>
                  <m:oMath xmlns:m="http://schemas.openxmlformats.org/officeDocument/2006/math">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m:rPr>
                            <m:sty m:val="p"/>
                          </m:rPr>
                          <a:rPr lang="en-US" altLang="zh-CN" sz="1200" i="1">
                            <a:solidFill>
                              <a:srgbClr val="333333"/>
                            </a:solidFill>
                            <a:latin typeface="Cambria Math" panose="02040503050406030204" pitchFamily="18" charset="0"/>
                            <a:ea typeface="Alibaba PuHuiTi" pitchFamily="18" charset="-122"/>
                            <a:cs typeface="Alibaba PuHuiTi" pitchFamily="18" charset="-122"/>
                          </a:rPr>
                          <m:t>x</m:t>
                        </m:r>
                      </m:e>
                      <m:sub>
                        <m:r>
                          <m:rPr>
                            <m:sty m:val="p"/>
                          </m:rPr>
                          <a:rPr lang="en-US" altLang="zh-CN" sz="1200" i="1">
                            <a:solidFill>
                              <a:srgbClr val="333333"/>
                            </a:solidFill>
                            <a:latin typeface="Cambria Math" panose="02040503050406030204" pitchFamily="18" charset="0"/>
                            <a:ea typeface="Alibaba PuHuiTi" pitchFamily="18" charset="-122"/>
                            <a:cs typeface="Alibaba PuHuiTi" pitchFamily="18" charset="-122"/>
                          </a:rPr>
                          <m:t>i</m:t>
                        </m:r>
                      </m:sub>
                    </m:sSub>
                  </m:oMath>
                </a14:m>
                <a:r>
                  <a:rPr lang="en-US" altLang="zh-CN" sz="1200" dirty="0">
                    <a:solidFill>
                      <a:srgbClr val="333333"/>
                    </a:solidFill>
                    <a:latin typeface="Alibaba PuHuiTi" pitchFamily="18" charset="-122"/>
                    <a:ea typeface="Alibaba PuHuiTi" pitchFamily="18" charset="-122"/>
                    <a:cs typeface="Alibaba PuHuiTi" pitchFamily="18" charset="-122"/>
                  </a:rPr>
                  <a:t>)</a:t>
                </a:r>
                <a:r>
                  <a:rPr lang="zh-CN" altLang="en-US" sz="1200" dirty="0">
                    <a:solidFill>
                      <a:srgbClr val="333333"/>
                    </a:solidFill>
                    <a:latin typeface="Alibaba PuHuiTi" pitchFamily="18" charset="-122"/>
                    <a:ea typeface="Alibaba PuHuiTi" pitchFamily="18" charset="-122"/>
                    <a:cs typeface="Alibaba PuHuiTi" pitchFamily="18" charset="-122"/>
                  </a:rPr>
                  <a:t> </a:t>
                </a:r>
                <a:r>
                  <a:rPr lang="en-US" altLang="zh-CN" sz="1200" dirty="0">
                    <a:solidFill>
                      <a:srgbClr val="333333"/>
                    </a:solidFill>
                    <a:latin typeface="Alibaba PuHuiTi" pitchFamily="18" charset="-122"/>
                    <a:ea typeface="Alibaba PuHuiTi" pitchFamily="18" charset="-122"/>
                    <a:cs typeface="Alibaba PuHuiTi" pitchFamily="18" charset="-122"/>
                  </a:rPr>
                  <a:t>=</a:t>
                </a:r>
                <a:r>
                  <a:rPr lang="zh-CN" altLang="en-US" sz="1200" dirty="0">
                    <a:solidFill>
                      <a:srgbClr val="333333"/>
                    </a:solidFill>
                    <a:latin typeface="Alibaba PuHuiTi" pitchFamily="18" charset="-122"/>
                    <a:ea typeface="Alibaba PuHuiTi" pitchFamily="18" charset="-122"/>
                    <a:cs typeface="Alibaba PuHuiTi" pitchFamily="18" charset="-122"/>
                  </a:rPr>
                  <a:t> </a:t>
                </a:r>
                <a14:m>
                  <m:oMath xmlns:m="http://schemas.openxmlformats.org/officeDocument/2006/math">
                    <m:f>
                      <m:fPr>
                        <m:ctrlPr>
                          <a:rPr lang="en-US" altLang="zh-CN" sz="1200" i="1" smtClean="0">
                            <a:solidFill>
                              <a:srgbClr val="333333"/>
                            </a:solidFill>
                            <a:latin typeface="Cambria Math" panose="02040503050406030204" pitchFamily="18" charset="0"/>
                            <a:ea typeface="Alibaba PuHuiTi" pitchFamily="18" charset="-122"/>
                            <a:cs typeface="Alibaba PuHuiTi" pitchFamily="18" charset="-122"/>
                          </a:rPr>
                        </m:ctrlPr>
                      </m:fPr>
                      <m:num>
                        <m:nary>
                          <m:naryPr>
                            <m:chr m:val="∑"/>
                            <m:ctrlPr>
                              <a:rPr lang="zh-CN" altLang="en-US" sz="1200" i="1">
                                <a:solidFill>
                                  <a:srgbClr val="333333"/>
                                </a:solidFill>
                                <a:latin typeface="Cambria Math" panose="02040503050406030204" pitchFamily="18" charset="0"/>
                                <a:ea typeface="Alibaba PuHuiTi" pitchFamily="18" charset="-122"/>
                                <a:cs typeface="Alibaba PuHuiTi" pitchFamily="18" charset="-122"/>
                              </a:rPr>
                            </m:ctrlPr>
                          </m:naryPr>
                          <m:sub>
                            <m:r>
                              <m:rPr>
                                <m:brk m:alnAt="23"/>
                              </m:rP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r>
                              <a:rPr lang="en-US" altLang="zh-CN" sz="1200" i="1">
                                <a:solidFill>
                                  <a:srgbClr val="333333"/>
                                </a:solidFill>
                                <a:latin typeface="Cambria Math" panose="02040503050406030204" pitchFamily="18" charset="0"/>
                                <a:ea typeface="Alibaba PuHuiTi" pitchFamily="18" charset="-122"/>
                                <a:cs typeface="Alibaba PuHuiTi" pitchFamily="18" charset="-122"/>
                              </a:rPr>
                              <m:t>=</m:t>
                            </m:r>
                            <m:r>
                              <a:rPr lang="en-US" altLang="zh-CN" sz="1200" i="1">
                                <a:solidFill>
                                  <a:srgbClr val="333333"/>
                                </a:solidFill>
                                <a:latin typeface="Cambria Math" panose="02040503050406030204" pitchFamily="18" charset="0"/>
                                <a:ea typeface="Alibaba PuHuiTi" pitchFamily="18" charset="-122"/>
                                <a:cs typeface="Alibaba PuHuiTi" pitchFamily="18" charset="-122"/>
                              </a:rPr>
                              <m:t>1</m:t>
                            </m:r>
                          </m:sub>
                          <m:sup>
                            <m:r>
                              <m:rPr>
                                <m:sty m:val="p"/>
                              </m:rPr>
                              <a:rPr lang="en-US" altLang="zh-CN" sz="1200" i="1">
                                <a:solidFill>
                                  <a:srgbClr val="333333"/>
                                </a:solidFill>
                                <a:latin typeface="Cambria Math" panose="02040503050406030204" pitchFamily="18" charset="0"/>
                                <a:ea typeface="Alibaba PuHuiTi" pitchFamily="18" charset="-122"/>
                                <a:cs typeface="Alibaba PuHuiTi" pitchFamily="18" charset="-122"/>
                              </a:rPr>
                              <m:t>n</m:t>
                            </m:r>
                          </m:sup>
                          <m:e>
                            <m:sSub>
                              <m:sSubPr>
                                <m:ctrlPr>
                                  <a:rPr lang="en-US" altLang="zh-CN" sz="1200" i="1">
                                    <a:solidFill>
                                      <a:srgbClr val="333333"/>
                                    </a:solidFill>
                                    <a:latin typeface="Cambria Math" panose="02040503050406030204" pitchFamily="18" charset="0"/>
                                    <a:ea typeface="Alibaba PuHuiTi" pitchFamily="18" charset="-122"/>
                                    <a:cs typeface="Alibaba PuHuiTi" pitchFamily="18" charset="-122"/>
                                  </a:rPr>
                                </m:ctrlPr>
                              </m:sSubPr>
                              <m:e>
                                <m:r>
                                  <a:rPr lang="en-US" altLang="zh-CN" sz="1200" i="1">
                                    <a:solidFill>
                                      <a:srgbClr val="333333"/>
                                    </a:solidFill>
                                    <a:latin typeface="Cambria Math" panose="02040503050406030204" pitchFamily="18" charset="0"/>
                                    <a:ea typeface="Alibaba PuHuiTi" pitchFamily="18" charset="-122"/>
                                    <a:cs typeface="Alibaba PuHuiTi" pitchFamily="18" charset="-122"/>
                                  </a:rPr>
                                  <m:t>𝑦</m:t>
                                </m:r>
                              </m:e>
                              <m:sub>
                                <m:r>
                                  <a:rPr lang="en-US" altLang="zh-CN" sz="1200" i="1">
                                    <a:solidFill>
                                      <a:srgbClr val="333333"/>
                                    </a:solidFill>
                                    <a:latin typeface="Cambria Math" panose="02040503050406030204" pitchFamily="18" charset="0"/>
                                    <a:ea typeface="Alibaba PuHuiTi" pitchFamily="18" charset="-122"/>
                                    <a:cs typeface="Alibaba PuHuiTi" pitchFamily="18" charset="-122"/>
                                  </a:rPr>
                                  <m:t>𝑖</m:t>
                                </m:r>
                              </m:sub>
                            </m:sSub>
                          </m:e>
                        </m:nary>
                      </m:num>
                      <m:den>
                        <m:r>
                          <a:rPr lang="en-US" altLang="zh-CN" sz="1200" b="0" i="1" smtClean="0">
                            <a:solidFill>
                              <a:srgbClr val="333333"/>
                            </a:solidFill>
                            <a:latin typeface="Cambria Math" panose="02040503050406030204" pitchFamily="18" charset="0"/>
                            <a:ea typeface="Alibaba PuHuiTi" pitchFamily="18" charset="-122"/>
                            <a:cs typeface="Alibaba PuHuiTi" pitchFamily="18" charset="-122"/>
                          </a:rPr>
                          <m:t>𝑛</m:t>
                        </m:r>
                      </m:den>
                    </m:f>
                  </m:oMath>
                </a14:m>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lang="en-US" altLang="zh-CN" sz="1200" noProof="0" dirty="0">
                  <a:solidFill>
                    <a:srgbClr val="333333"/>
                  </a:solidFill>
                  <a:latin typeface="Alibaba PuHuiTi" pitchFamily="18" charset="-122"/>
                  <a:ea typeface="Alibaba PuHuiTi" pitchFamily="18" charset="-122"/>
                  <a:cs typeface="Alibaba PuHuiTi" pitchFamily="18" charset="-122"/>
                </a:endParaRPr>
              </a:p>
              <a:p>
                <a:pPr>
                  <a:defRPr/>
                </a:pPr>
                <a:r>
                  <a:rPr kumimoji="0" lang="zh-CN" altLang="en-US" sz="1200" b="0" i="0" u="none" strike="noStrike" kern="1200" cap="none" spc="0" normalizeH="0" dirty="0">
                    <a:ln>
                      <a:noFill/>
                    </a:ln>
                    <a:solidFill>
                      <a:srgbClr val="333333"/>
                    </a:solidFill>
                    <a:effectLst/>
                    <a:uLnTx/>
                    <a:uFillTx/>
                    <a:latin typeface="Alibaba PuHuiTi" pitchFamily="18" charset="-122"/>
                    <a:ea typeface="Alibaba PuHuiTi" pitchFamily="18" charset="-122"/>
                    <a:cs typeface="Alibaba PuHuiTi" pitchFamily="18" charset="-122"/>
                  </a:rPr>
                  <a:t>   </a:t>
                </a:r>
                <a:r>
                  <a:rPr lang="zh-CN" altLang="en-US" sz="1200" dirty="0">
                    <a:solidFill>
                      <a:srgbClr val="333333"/>
                    </a:solidFill>
                    <a:latin typeface="Alibaba PuHuiTi" pitchFamily="18" charset="-122"/>
                    <a:ea typeface="Alibaba PuHuiTi" pitchFamily="18" charset="-122"/>
                    <a:cs typeface="Alibaba PuHuiTi" pitchFamily="18" charset="-122"/>
                  </a:rPr>
                  <a:t>从公式可得：</a:t>
                </a:r>
                <a:r>
                  <a:rPr lang="zh-CN" altLang="en-US" sz="1200" dirty="0">
                    <a:solidFill>
                      <a:schemeClr val="accent2">
                        <a:lumMod val="75000"/>
                      </a:schemeClr>
                    </a:solidFill>
                    <a:latin typeface="Alibaba PuHuiTi" pitchFamily="18" charset="-122"/>
                    <a:ea typeface="Alibaba PuHuiTi" pitchFamily="18" charset="-122"/>
                    <a:cs typeface="Alibaba PuHuiTi" pitchFamily="18" charset="-122"/>
                  </a:rPr>
                  <a:t>初始化树桩输出值</a:t>
                </a:r>
                <a:r>
                  <a:rPr lang="zh-CN" altLang="en-US" sz="1200" dirty="0">
                    <a:latin typeface="Alibaba PuHuiTi" pitchFamily="18" charset="-122"/>
                    <a:ea typeface="Alibaba PuHuiTi" pitchFamily="18" charset="-122"/>
                    <a:cs typeface="Alibaba PuHuiTi" pitchFamily="18" charset="-122"/>
                  </a:rPr>
                  <a:t>为目标值的均值时，可</a:t>
                </a:r>
                <a:r>
                  <a:rPr kumimoji="0" lang="zh-CN" altLang="en-US" sz="12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使得第</a:t>
                </a:r>
                <a:r>
                  <a:rPr kumimoji="0" lang="zh-CN" altLang="en-US" sz="12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一个弱学习器的平方误差最小</a:t>
                </a:r>
                <a:endParaRPr kumimoji="0" lang="en-US" altLang="zh-CN" sz="12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mc:Choice>
        <mc:Fallback>
          <p:sp>
            <p:nvSpPr>
              <p:cNvPr id="5" name="文本占位符 2"/>
              <p:cNvSpPr txBox="1">
                <a:spLocks noRot="1" noChangeAspect="1" noMove="1" noResize="1" noEditPoints="1" noAdjustHandles="1" noChangeArrowheads="1" noChangeShapeType="1" noTextEdit="1"/>
              </p:cNvSpPr>
              <p:nvPr/>
            </p:nvSpPr>
            <p:spPr>
              <a:xfrm>
                <a:off x="1985645" y="3363595"/>
                <a:ext cx="6734810" cy="288671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例子</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2</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864088" y="1447312"/>
            <a:ext cx="5888404" cy="41626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构建第</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个弱学习器，根据负梯度的计算方法得到下表：</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16" name="文本占位符 2"/>
          <p:cNvSpPr txBox="1"/>
          <p:nvPr/>
        </p:nvSpPr>
        <p:spPr>
          <a:xfrm>
            <a:off x="864088" y="6044955"/>
            <a:ext cx="6334875" cy="42149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3</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 当 </a:t>
            </a:r>
            <a:r>
              <a:rPr lang="en-US" altLang="zh-CN" dirty="0">
                <a:solidFill>
                  <a:srgbClr val="333333"/>
                </a:solidFill>
                <a:latin typeface="Open Sans" panose="020B0606030504020204" pitchFamily="34" charset="0"/>
              </a:rPr>
              <a:t>6</a:t>
            </a: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.5 </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作为切分点时，平方损失最小，此时得到第</a:t>
            </a: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1</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棵决策树</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9" name="图片 8"/>
          <p:cNvPicPr>
            <a:picLocks noChangeAspect="1"/>
          </p:cNvPicPr>
          <p:nvPr/>
        </p:nvPicPr>
        <p:blipFill>
          <a:blip r:embed="rId1"/>
          <a:stretch>
            <a:fillRect/>
          </a:stretch>
        </p:blipFill>
        <p:spPr>
          <a:xfrm>
            <a:off x="864088" y="2025669"/>
            <a:ext cx="7772400" cy="1203410"/>
          </a:xfrm>
          <a:prstGeom prst="rect">
            <a:avLst/>
          </a:prstGeom>
        </p:spPr>
      </p:pic>
      <p:pic>
        <p:nvPicPr>
          <p:cNvPr id="10" name="图片 9"/>
          <p:cNvPicPr>
            <a:picLocks noChangeAspect="1"/>
          </p:cNvPicPr>
          <p:nvPr/>
        </p:nvPicPr>
        <p:blipFill>
          <a:blip r:embed="rId2"/>
          <a:stretch>
            <a:fillRect/>
          </a:stretch>
        </p:blipFill>
        <p:spPr>
          <a:xfrm>
            <a:off x="1004628" y="5088387"/>
            <a:ext cx="7491319" cy="644601"/>
          </a:xfrm>
          <a:prstGeom prst="rect">
            <a:avLst/>
          </a:prstGeom>
        </p:spPr>
      </p:pic>
      <p:pic>
        <p:nvPicPr>
          <p:cNvPr id="13" name="图片 12"/>
          <p:cNvPicPr>
            <a:picLocks noChangeAspect="1"/>
          </p:cNvPicPr>
          <p:nvPr/>
        </p:nvPicPr>
        <p:blipFill>
          <a:blip r:embed="rId3"/>
          <a:stretch>
            <a:fillRect/>
          </a:stretch>
        </p:blipFill>
        <p:spPr>
          <a:xfrm>
            <a:off x="9284677" y="2018469"/>
            <a:ext cx="2315509" cy="2068922"/>
          </a:xfrm>
          <a:prstGeom prst="rect">
            <a:avLst/>
          </a:prstGeom>
        </p:spPr>
      </p:pic>
      <p:sp>
        <p:nvSpPr>
          <p:cNvPr id="6" name="文本占位符 2"/>
          <p:cNvSpPr txBox="1"/>
          <p:nvPr/>
        </p:nvSpPr>
        <p:spPr>
          <a:xfrm>
            <a:off x="1004626" y="3470181"/>
            <a:ext cx="9311682" cy="155083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当</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1.5</a:t>
            </a:r>
            <a:r>
              <a:rPr lang="zh-CN" altLang="en-US" sz="1000" dirty="0">
                <a:solidFill>
                  <a:srgbClr val="333333"/>
                </a:solidFill>
                <a:latin typeface="Alibaba PuHuiTi" pitchFamily="18" charset="-122"/>
                <a:ea typeface="Alibaba PuHuiTi" pitchFamily="18" charset="-122"/>
                <a:cs typeface="Alibaba PuHuiTi" pitchFamily="18" charset="-122"/>
              </a:rPr>
              <a:t>为切分点：拟合负梯度</a:t>
            </a:r>
            <a:r>
              <a:rPr lang="en-US" altLang="zh-CN" sz="1000" dirty="0">
                <a:solidFill>
                  <a:srgbClr val="333333"/>
                </a:solidFill>
                <a:latin typeface="Alibaba PuHuiTi" pitchFamily="18" charset="-122"/>
                <a:ea typeface="Alibaba PuHuiTi" pitchFamily="18" charset="-122"/>
                <a:cs typeface="Alibaba PuHuiTi" pitchFamily="18" charset="-122"/>
              </a:rPr>
              <a:t>-1.75,</a:t>
            </a:r>
            <a:r>
              <a:rPr lang="zh-CN" altLang="en-US" sz="1000" dirty="0">
                <a:solidFill>
                  <a:srgbClr val="333333"/>
                </a:solidFill>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-1.61,</a:t>
            </a:r>
            <a:r>
              <a:rPr lang="zh-CN" altLang="en-US" sz="1000" dirty="0">
                <a:solidFill>
                  <a:srgbClr val="333333"/>
                </a:solidFill>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-1.40,</a:t>
            </a:r>
            <a:r>
              <a:rPr lang="zh-CN" altLang="en-US" sz="1000" dirty="0">
                <a:solidFill>
                  <a:srgbClr val="333333"/>
                </a:solidFill>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-0.91,</a:t>
            </a:r>
            <a:r>
              <a:rPr lang="zh-CN" altLang="en-US" sz="1000" dirty="0">
                <a:solidFill>
                  <a:srgbClr val="333333"/>
                </a:solidFill>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a:t>
            </a:r>
            <a:r>
              <a:rPr lang="zh-CN" altLang="en-US" sz="1000" dirty="0">
                <a:solidFill>
                  <a:srgbClr val="333333"/>
                </a:solidFill>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a:t>
            </a:r>
            <a:r>
              <a:rPr lang="zh-CN" altLang="en-US" sz="1000" dirty="0">
                <a:solidFill>
                  <a:srgbClr val="333333"/>
                </a:solidFill>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1.74</a:t>
            </a:r>
            <a:endParaRPr lang="en-US" altLang="zh-CN" sz="1000" dirty="0">
              <a:solidFill>
                <a:srgbClr val="333333"/>
              </a:solidFill>
              <a:latin typeface="Alibaba PuHuiTi" pitchFamily="18" charset="-122"/>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r>
              <a:rPr lang="zh-CN" altLang="en-US" sz="1000" dirty="0">
                <a:solidFill>
                  <a:srgbClr val="333333"/>
                </a:solidFill>
                <a:latin typeface="Alibaba PuHuiTi" pitchFamily="18" charset="-122"/>
                <a:ea typeface="Alibaba PuHuiTi" pitchFamily="18" charset="-122"/>
                <a:cs typeface="Alibaba PuHuiTi" pitchFamily="18" charset="-122"/>
              </a:rPr>
              <a:t>左子树：</a:t>
            </a:r>
            <a:r>
              <a:rPr lang="en-US" altLang="zh-CN" sz="1000" dirty="0">
                <a:solidFill>
                  <a:srgbClr val="333333"/>
                </a:solidFill>
                <a:latin typeface="Alibaba PuHuiTi" pitchFamily="18" charset="-122"/>
                <a:ea typeface="Alibaba PuHuiTi" pitchFamily="18" charset="-122"/>
                <a:cs typeface="Alibaba PuHuiTi" pitchFamily="18" charset="-122"/>
              </a:rPr>
              <a:t>1</a:t>
            </a:r>
            <a:r>
              <a:rPr lang="zh-CN" altLang="en-US" sz="1000" dirty="0">
                <a:solidFill>
                  <a:srgbClr val="333333"/>
                </a:solidFill>
                <a:latin typeface="Alibaba PuHuiTi" pitchFamily="18" charset="-122"/>
                <a:ea typeface="Alibaba PuHuiTi" pitchFamily="18" charset="-122"/>
                <a:cs typeface="Alibaba PuHuiTi" pitchFamily="18" charset="-122"/>
              </a:rPr>
              <a:t>个样本 </a:t>
            </a:r>
            <a:r>
              <a:rPr lang="en-US" altLang="zh-CN" sz="1000" dirty="0">
                <a:solidFill>
                  <a:srgbClr val="333333"/>
                </a:solidFill>
                <a:latin typeface="Alibaba PuHuiTi" pitchFamily="18" charset="-122"/>
                <a:ea typeface="Alibaba PuHuiTi" pitchFamily="18" charset="-122"/>
                <a:cs typeface="Alibaba PuHuiTi" pitchFamily="18" charset="-122"/>
              </a:rPr>
              <a:t>-1.75</a:t>
            </a:r>
            <a:r>
              <a:rPr lang="zh-CN" altLang="en-US" sz="1000" dirty="0">
                <a:solidFill>
                  <a:srgbClr val="333333"/>
                </a:solidFill>
                <a:latin typeface="Alibaba PuHuiTi" pitchFamily="18" charset="-122"/>
                <a:ea typeface="Alibaba PuHuiTi" pitchFamily="18" charset="-122"/>
                <a:cs typeface="Alibaba PuHuiTi" pitchFamily="18" charset="-122"/>
              </a:rPr>
              <a:t>， 右子树</a:t>
            </a:r>
            <a:r>
              <a:rPr lang="en-US" altLang="zh-CN" sz="1000" dirty="0">
                <a:solidFill>
                  <a:srgbClr val="333333"/>
                </a:solidFill>
                <a:latin typeface="Alibaba PuHuiTi" pitchFamily="18" charset="-122"/>
                <a:ea typeface="Alibaba PuHuiTi" pitchFamily="18" charset="-122"/>
                <a:cs typeface="Alibaba PuHuiTi" pitchFamily="18" charset="-122"/>
              </a:rPr>
              <a:t>9</a:t>
            </a:r>
            <a:r>
              <a:rPr lang="zh-CN" altLang="en-US" sz="1000" dirty="0">
                <a:solidFill>
                  <a:srgbClr val="333333"/>
                </a:solidFill>
                <a:latin typeface="Alibaba PuHuiTi" pitchFamily="18" charset="-122"/>
                <a:ea typeface="Alibaba PuHuiTi" pitchFamily="18" charset="-122"/>
                <a:cs typeface="Alibaba PuHuiTi" pitchFamily="18" charset="-122"/>
              </a:rPr>
              <a:t>个样本：</a:t>
            </a:r>
            <a:r>
              <a:rPr lang="en-US" altLang="zh-CN" sz="1000" dirty="0">
                <a:solidFill>
                  <a:srgbClr val="333333"/>
                </a:solidFill>
                <a:latin typeface="Alibaba PuHuiTi" pitchFamily="18" charset="-122"/>
                <a:ea typeface="Alibaba PuHuiTi" pitchFamily="18" charset="-122"/>
                <a:cs typeface="Alibaba PuHuiTi" pitchFamily="18" charset="-122"/>
              </a:rPr>
              <a:t>-1.61</a:t>
            </a:r>
            <a:r>
              <a:rPr lang="zh-CN" altLang="en-US" sz="1000" dirty="0">
                <a:solidFill>
                  <a:srgbClr val="333333"/>
                </a:solidFill>
                <a:latin typeface="Alibaba PuHuiTi" pitchFamily="18" charset="-122"/>
                <a:ea typeface="Alibaba PuHuiTi" pitchFamily="18" charset="-122"/>
                <a:cs typeface="Alibaba PuHuiTi" pitchFamily="18" charset="-122"/>
              </a:rPr>
              <a:t>，</a:t>
            </a:r>
            <a:r>
              <a:rPr lang="en-US" altLang="zh-CN" sz="1000" dirty="0">
                <a:solidFill>
                  <a:srgbClr val="333333"/>
                </a:solidFill>
                <a:latin typeface="Alibaba PuHuiTi" pitchFamily="18" charset="-122"/>
                <a:ea typeface="Alibaba PuHuiTi" pitchFamily="18" charset="-122"/>
                <a:cs typeface="Alibaba PuHuiTi" pitchFamily="18" charset="-122"/>
              </a:rPr>
              <a:t>-1.40</a:t>
            </a:r>
            <a:r>
              <a:rPr lang="zh-CN" altLang="en-US" sz="1000" dirty="0">
                <a:solidFill>
                  <a:srgbClr val="333333"/>
                </a:solidFill>
                <a:latin typeface="Alibaba PuHuiTi" pitchFamily="18" charset="-122"/>
                <a:ea typeface="Alibaba PuHuiTi" pitchFamily="18" charset="-122"/>
                <a:cs typeface="Alibaba PuHuiTi" pitchFamily="18" charset="-122"/>
              </a:rPr>
              <a:t>，</a:t>
            </a:r>
            <a:r>
              <a:rPr lang="en-US" altLang="zh-CN" sz="1000" dirty="0">
                <a:solidFill>
                  <a:srgbClr val="333333"/>
                </a:solidFill>
                <a:latin typeface="Alibaba PuHuiTi" pitchFamily="18" charset="-122"/>
                <a:ea typeface="Alibaba PuHuiTi" pitchFamily="18" charset="-122"/>
                <a:cs typeface="Alibaba PuHuiTi" pitchFamily="18" charset="-122"/>
              </a:rPr>
              <a:t>-0.91…</a:t>
            </a:r>
            <a:endParaRPr lang="en-US" altLang="zh-CN" sz="1000" dirty="0">
              <a:solidFill>
                <a:srgbClr val="333333"/>
              </a:solidFill>
              <a:latin typeface="Alibaba PuHuiTi" pitchFamily="18" charset="-122"/>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右子树均值为：</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((-1.61) + (-1.40)+(-0.91)+(-0.51)+(-0.26)+1.59 +1.39 + 1.69 + 1.74 )/9=0.19</a:t>
            </a:r>
            <a:r>
              <a:rPr lang="zh-CN" altLang="en-US" sz="1000" dirty="0">
                <a:solidFill>
                  <a:srgbClr val="333333"/>
                </a:solidFill>
                <a:latin typeface="Alibaba PuHuiTi" pitchFamily="18" charset="-122"/>
                <a:ea typeface="Alibaba PuHuiTi" pitchFamily="18" charset="-122"/>
                <a:cs typeface="Alibaba PuHuiTi" pitchFamily="18" charset="-122"/>
              </a:rPr>
              <a:t>；</a:t>
            </a: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左子树均值为：</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1.75</a:t>
            </a:r>
            <a:endPar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计算平方损失：左子树</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0</a:t>
            </a: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右子树：</a:t>
            </a:r>
            <a:r>
              <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(-1.61-0.19)*(-1.61-0.19)  + (-1.40-0.19)* (-1.40-0.19) + (-0.91-0.19)* (-0.91-0.19) + (-0.51-0.19)*(-0.51-0.19) +(-0.26-0.19)*(-0.26-0.19) +(1.59-0.19) *(1.59-0.19) + (1.39-0.19) *(1.39-0.19) + (1.69-0.19)*(1.69-0.19)  + (1.74-0.19) * (1.74-0.19) </a:t>
            </a:r>
            <a:r>
              <a:rPr kumimoji="0" lang="zh-CN" altLang="en-US"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lang="en-US" altLang="zh-CN" sz="1000" dirty="0">
                <a:solidFill>
                  <a:srgbClr val="333333"/>
                </a:solidFill>
                <a:latin typeface="Alibaba PuHuiTi" pitchFamily="18" charset="-122"/>
                <a:ea typeface="Alibaba PuHuiTi" pitchFamily="18" charset="-122"/>
                <a:cs typeface="Alibaba PuHuiTi" pitchFamily="18" charset="-122"/>
              </a:rPr>
              <a:t>=15.72308</a:t>
            </a:r>
            <a:endParaRPr kumimoji="0" lang="en-US" altLang="zh-CN" sz="1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例子</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3</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901795" y="1292640"/>
            <a:ext cx="2701421"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构建</a:t>
            </a:r>
            <a:r>
              <a:rPr kumimoji="0" lang="zh-CN" altLang="en-US"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第</a:t>
            </a:r>
            <a:r>
              <a:rPr kumimoji="0" lang="en-US" altLang="zh-CN"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2</a:t>
            </a:r>
            <a:r>
              <a:rPr lang="zh-CN" altLang="en-US" dirty="0">
                <a:solidFill>
                  <a:srgbClr val="AD2A26"/>
                </a:solidFill>
                <a:latin typeface="Alibaba PuHuiTi" pitchFamily="18" charset="-122"/>
                <a:ea typeface="Alibaba PuHuiTi" pitchFamily="18" charset="-122"/>
                <a:cs typeface="Alibaba PuHuiTi" pitchFamily="18" charset="-122"/>
              </a:rPr>
              <a:t>个</a:t>
            </a:r>
            <a:r>
              <a:rPr kumimoji="0" lang="zh-CN" altLang="en-US"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弱学习器 </a:t>
            </a:r>
            <a:endParaRPr kumimoji="0" lang="en-US" altLang="zh-CN"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endParaRPr>
          </a:p>
        </p:txBody>
      </p:sp>
      <p:sp>
        <p:nvSpPr>
          <p:cNvPr id="16" name="文本占位符 2"/>
          <p:cNvSpPr txBox="1"/>
          <p:nvPr/>
        </p:nvSpPr>
        <p:spPr>
          <a:xfrm>
            <a:off x="901795" y="4360083"/>
            <a:ext cx="6334875" cy="42149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Open Sans" panose="020B0606030504020204" pitchFamily="34" charset="0"/>
              </a:rPr>
              <a:t>以</a:t>
            </a: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3.5 </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作为切分点时，平方损失最小，此时得到第</a:t>
            </a: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2</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棵决策树</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1380241" y="1809830"/>
            <a:ext cx="7772400" cy="1403790"/>
          </a:xfrm>
          <a:prstGeom prst="rect">
            <a:avLst/>
          </a:prstGeom>
        </p:spPr>
      </p:pic>
      <p:pic>
        <p:nvPicPr>
          <p:cNvPr id="11" name="图片 10"/>
          <p:cNvPicPr>
            <a:picLocks noChangeAspect="1"/>
          </p:cNvPicPr>
          <p:nvPr/>
        </p:nvPicPr>
        <p:blipFill>
          <a:blip r:embed="rId2"/>
          <a:stretch>
            <a:fillRect/>
          </a:stretch>
        </p:blipFill>
        <p:spPr>
          <a:xfrm>
            <a:off x="1465083" y="3498435"/>
            <a:ext cx="7772400" cy="787582"/>
          </a:xfrm>
          <a:prstGeom prst="rect">
            <a:avLst/>
          </a:prstGeom>
        </p:spPr>
      </p:pic>
      <p:pic>
        <p:nvPicPr>
          <p:cNvPr id="12" name="图片 11"/>
          <p:cNvPicPr>
            <a:picLocks noChangeAspect="1"/>
          </p:cNvPicPr>
          <p:nvPr/>
        </p:nvPicPr>
        <p:blipFill>
          <a:blip r:embed="rId3"/>
          <a:stretch>
            <a:fillRect/>
          </a:stretch>
        </p:blipFill>
        <p:spPr>
          <a:xfrm>
            <a:off x="7170682" y="4417189"/>
            <a:ext cx="2190199" cy="18716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例子</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4</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901795" y="1292640"/>
            <a:ext cx="2701421"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构建</a:t>
            </a:r>
            <a:r>
              <a:rPr kumimoji="0" lang="zh-CN" altLang="en-US"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第</a:t>
            </a:r>
            <a:r>
              <a:rPr lang="en-US" altLang="zh-CN" dirty="0">
                <a:solidFill>
                  <a:srgbClr val="AD2A26"/>
                </a:solidFill>
                <a:latin typeface="Alibaba PuHuiTi" pitchFamily="18" charset="-122"/>
                <a:ea typeface="Alibaba PuHuiTi" pitchFamily="18" charset="-122"/>
                <a:cs typeface="Alibaba PuHuiTi" pitchFamily="18" charset="-122"/>
              </a:rPr>
              <a:t>3</a:t>
            </a:r>
            <a:r>
              <a:rPr lang="zh-CN" altLang="en-US" dirty="0">
                <a:solidFill>
                  <a:srgbClr val="AD2A26"/>
                </a:solidFill>
                <a:latin typeface="Alibaba PuHuiTi" pitchFamily="18" charset="-122"/>
                <a:ea typeface="Alibaba PuHuiTi" pitchFamily="18" charset="-122"/>
                <a:cs typeface="Alibaba PuHuiTi" pitchFamily="18" charset="-122"/>
              </a:rPr>
              <a:t>个</a:t>
            </a:r>
            <a:r>
              <a:rPr kumimoji="0" lang="zh-CN" altLang="en-US"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弱学习器 </a:t>
            </a:r>
            <a:endParaRPr kumimoji="0" lang="en-US" altLang="zh-CN"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endParaRPr>
          </a:p>
        </p:txBody>
      </p:sp>
      <p:sp>
        <p:nvSpPr>
          <p:cNvPr id="16" name="文本占位符 2"/>
          <p:cNvSpPr txBox="1"/>
          <p:nvPr/>
        </p:nvSpPr>
        <p:spPr>
          <a:xfrm>
            <a:off x="901795" y="4360083"/>
            <a:ext cx="6334875" cy="42149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Open Sans" panose="020B0606030504020204" pitchFamily="34" charset="0"/>
              </a:rPr>
              <a:t>以</a:t>
            </a:r>
            <a:r>
              <a:rPr lang="en-US" altLang="zh-CN" dirty="0">
                <a:solidFill>
                  <a:srgbClr val="333333"/>
                </a:solidFill>
                <a:latin typeface="Open Sans" panose="020B0606030504020204" pitchFamily="34" charset="0"/>
              </a:rPr>
              <a:t>6</a:t>
            </a: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.5 </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作为切分点时，平方损失最小，此时得到第</a:t>
            </a:r>
            <a:r>
              <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3</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rPr>
              <a:t>棵决策树</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stretch>
            <a:fillRect/>
          </a:stretch>
        </p:blipFill>
        <p:spPr>
          <a:xfrm>
            <a:off x="1500749" y="1767575"/>
            <a:ext cx="7772400" cy="1278198"/>
          </a:xfrm>
          <a:prstGeom prst="rect">
            <a:avLst/>
          </a:prstGeom>
        </p:spPr>
      </p:pic>
      <p:pic>
        <p:nvPicPr>
          <p:cNvPr id="5" name="图片 4"/>
          <p:cNvPicPr>
            <a:picLocks noChangeAspect="1"/>
          </p:cNvPicPr>
          <p:nvPr/>
        </p:nvPicPr>
        <p:blipFill>
          <a:blip r:embed="rId2"/>
          <a:stretch>
            <a:fillRect/>
          </a:stretch>
        </p:blipFill>
        <p:spPr>
          <a:xfrm>
            <a:off x="1500749" y="3448979"/>
            <a:ext cx="7772400" cy="621155"/>
          </a:xfrm>
          <a:prstGeom prst="rect">
            <a:avLst/>
          </a:prstGeom>
        </p:spPr>
      </p:pic>
      <p:pic>
        <p:nvPicPr>
          <p:cNvPr id="7" name="图片 6"/>
          <p:cNvPicPr>
            <a:picLocks noChangeAspect="1"/>
          </p:cNvPicPr>
          <p:nvPr/>
        </p:nvPicPr>
        <p:blipFill>
          <a:blip r:embed="rId3"/>
          <a:stretch>
            <a:fillRect/>
          </a:stretch>
        </p:blipFill>
        <p:spPr>
          <a:xfrm>
            <a:off x="6991979" y="4360083"/>
            <a:ext cx="2182854" cy="19965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439294" y="1758461"/>
            <a:ext cx="8947353" cy="444310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例子</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5</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901795" y="1292640"/>
            <a:ext cx="2701421"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构建</a:t>
            </a:r>
            <a:r>
              <a:rPr kumimoji="0" lang="zh-CN" altLang="en-US"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rPr>
              <a:t>最终弱学习器 </a:t>
            </a:r>
            <a:endParaRPr kumimoji="0" lang="en-US" altLang="zh-CN" sz="1600" b="0" i="0" u="none" strike="noStrike" kern="1200" cap="none" spc="0" normalizeH="0" baseline="0" noProof="0" dirty="0">
              <a:ln>
                <a:noFill/>
              </a:ln>
              <a:solidFill>
                <a:srgbClr val="AD2A26"/>
              </a:solidFill>
              <a:effectLst/>
              <a:uLnTx/>
              <a:uFillTx/>
              <a:latin typeface="Alibaba PuHuiTi" pitchFamily="18" charset="-122"/>
              <a:ea typeface="Alibaba PuHuiTi" pitchFamily="18" charset="-122"/>
              <a:cs typeface="Alibaba PuHuiTi" pitchFamily="18" charset="-122"/>
            </a:endParaRPr>
          </a:p>
        </p:txBody>
      </p:sp>
      <p:pic>
        <p:nvPicPr>
          <p:cNvPr id="8" name="图片 7"/>
          <p:cNvPicPr>
            <a:picLocks noChangeAspect="1"/>
          </p:cNvPicPr>
          <p:nvPr/>
        </p:nvPicPr>
        <p:blipFill>
          <a:blip r:embed="rId1"/>
          <a:stretch>
            <a:fillRect/>
          </a:stretch>
        </p:blipFill>
        <p:spPr>
          <a:xfrm>
            <a:off x="1851582" y="1757914"/>
            <a:ext cx="6459804" cy="2108916"/>
          </a:xfrm>
          <a:prstGeom prst="rect">
            <a:avLst/>
          </a:prstGeom>
        </p:spPr>
      </p:pic>
      <p:pic>
        <p:nvPicPr>
          <p:cNvPr id="9" name="图片 8"/>
          <p:cNvPicPr>
            <a:picLocks noChangeAspect="1"/>
          </p:cNvPicPr>
          <p:nvPr/>
        </p:nvPicPr>
        <p:blipFill>
          <a:blip r:embed="rId2"/>
          <a:stretch>
            <a:fillRect/>
          </a:stretch>
        </p:blipFill>
        <p:spPr>
          <a:xfrm>
            <a:off x="1851582" y="3960614"/>
            <a:ext cx="7772400" cy="1042638"/>
          </a:xfrm>
          <a:prstGeom prst="rect">
            <a:avLst/>
          </a:prstGeom>
        </p:spPr>
      </p:pic>
      <p:sp>
        <p:nvSpPr>
          <p:cNvPr id="10" name="文本框 9"/>
          <p:cNvSpPr txBox="1"/>
          <p:nvPr/>
        </p:nvSpPr>
        <p:spPr>
          <a:xfrm>
            <a:off x="1283238" y="5503643"/>
            <a:ext cx="8356698" cy="3852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noProof="0" dirty="0">
                <a:solidFill>
                  <a:srgbClr val="333333"/>
                </a:solidFill>
                <a:latin typeface="Alibaba PuHuiTi" pitchFamily="18" charset="-122"/>
                <a:ea typeface="Alibaba PuHuiTi" pitchFamily="18" charset="-122"/>
                <a:cs typeface="Alibaba PuHuiTi" pitchFamily="18" charset="-122"/>
              </a:rPr>
              <a:t>以把</a:t>
            </a:r>
            <a:r>
              <a:rPr lang="en-US" altLang="zh-CN" sz="1400" noProof="0" dirty="0">
                <a:solidFill>
                  <a:srgbClr val="333333"/>
                </a:solidFill>
                <a:latin typeface="Alibaba PuHuiTi" pitchFamily="18" charset="-122"/>
                <a:ea typeface="Alibaba PuHuiTi" pitchFamily="18" charset="-122"/>
                <a:cs typeface="Alibaba PuHuiTi" pitchFamily="18" charset="-122"/>
              </a:rPr>
              <a:t>x</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=6</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样本为例：输入到</a:t>
            </a:r>
            <a:r>
              <a:rPr lang="zh-CN" altLang="en-US" sz="1400" dirty="0">
                <a:solidFill>
                  <a:srgbClr val="333333"/>
                </a:solidFill>
                <a:latin typeface="Alibaba PuHuiTi" pitchFamily="18" charset="-122"/>
                <a:ea typeface="Alibaba PuHuiTi" pitchFamily="18" charset="-122"/>
                <a:cs typeface="Alibaba PuHuiTi" pitchFamily="18" charset="-122"/>
              </a:rPr>
              <a:t>最终</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学习器中的结果 ：</a:t>
            </a:r>
            <a:r>
              <a:rPr lang="en-US" altLang="zh-CN" sz="1400" dirty="0">
                <a:solidFill>
                  <a:srgbClr val="AD2A26"/>
                </a:solidFill>
                <a:latin typeface="Alibaba PuHuiTi" pitchFamily="18" charset="-122"/>
                <a:ea typeface="Alibaba PuHuiTi" pitchFamily="18" charset="-122"/>
                <a:cs typeface="Alibaba PuHuiTi" pitchFamily="18" charset="-122"/>
              </a:rPr>
              <a:t>7.31</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(-1.07)</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0.22</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0.15</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a:t>
            </a:r>
            <a:r>
              <a:rPr lang="zh-CN" altLang="en-US" sz="1400" dirty="0">
                <a:solidFill>
                  <a:srgbClr val="AD2A26"/>
                </a:solidFill>
                <a:latin typeface="Alibaba PuHuiTi" pitchFamily="18" charset="-122"/>
                <a:ea typeface="Alibaba PuHuiTi" pitchFamily="18" charset="-122"/>
                <a:cs typeface="Alibaba PuHuiTi" pitchFamily="18" charset="-122"/>
              </a:rPr>
              <a:t> </a:t>
            </a:r>
            <a:r>
              <a:rPr lang="en-US" altLang="zh-CN" sz="1400" dirty="0">
                <a:solidFill>
                  <a:srgbClr val="AD2A26"/>
                </a:solidFill>
                <a:latin typeface="Alibaba PuHuiTi" pitchFamily="18" charset="-122"/>
                <a:ea typeface="Alibaba PuHuiTi" pitchFamily="18" charset="-122"/>
                <a:cs typeface="Alibaba PuHuiTi" pitchFamily="18" charset="-122"/>
              </a:rPr>
              <a:t>6.61</a:t>
            </a:r>
            <a:endParaRPr lang="en-US" altLang="zh-CN" sz="1400" dirty="0">
              <a:solidFill>
                <a:srgbClr val="AD2A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梯度提升树的构建流程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332064" y="1888243"/>
            <a:ext cx="9007689" cy="2519633"/>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l">
              <a:lnSpc>
                <a:spcPct val="200000"/>
              </a:lnSpc>
            </a:pPr>
            <a:r>
              <a:rPr lang="en-US" altLang="zh-CN" sz="1800" b="0" i="0" u="none" strike="noStrike" dirty="0">
                <a:solidFill>
                  <a:srgbClr val="333333"/>
                </a:solidFill>
                <a:effectLst/>
                <a:latin typeface="Open Sans" panose="020B0606030504020204" pitchFamily="34" charset="0"/>
              </a:rPr>
              <a:t>1</a:t>
            </a:r>
            <a:r>
              <a:rPr lang="zh-CN" altLang="en-US" sz="1800" b="0" i="0" u="none" strike="noStrike" dirty="0">
                <a:solidFill>
                  <a:srgbClr val="333333"/>
                </a:solidFill>
                <a:effectLst/>
                <a:latin typeface="Open Sans" panose="020B0606030504020204" pitchFamily="34" charset="0"/>
              </a:rPr>
              <a:t> 初始化</a:t>
            </a:r>
            <a:r>
              <a:rPr lang="zh-CN" altLang="en-US" sz="1800" b="0" i="0" u="none" strike="noStrike" dirty="0">
                <a:solidFill>
                  <a:schemeClr val="accent2">
                    <a:lumMod val="75000"/>
                  </a:schemeClr>
                </a:solidFill>
                <a:effectLst/>
                <a:latin typeface="Open Sans" panose="020B0606030504020204" pitchFamily="34" charset="0"/>
              </a:rPr>
              <a:t>弱学习器（</a:t>
            </a:r>
            <a:r>
              <a:rPr lang="zh-CN" altLang="en-US" sz="1800" dirty="0">
                <a:solidFill>
                  <a:schemeClr val="accent2">
                    <a:lumMod val="75000"/>
                  </a:schemeClr>
                </a:solidFill>
                <a:latin typeface="Open Sans" panose="020B0606030504020204" pitchFamily="34" charset="0"/>
              </a:rPr>
              <a:t>目标值的均值作为预测值</a:t>
            </a:r>
            <a:r>
              <a:rPr lang="zh-CN" altLang="en-US" sz="1800" b="0" i="0" u="none" strike="noStrike" dirty="0">
                <a:solidFill>
                  <a:schemeClr val="accent2">
                    <a:lumMod val="75000"/>
                  </a:schemeClr>
                </a:solidFill>
                <a:effectLst/>
                <a:latin typeface="Open Sans" panose="020B0606030504020204" pitchFamily="34" charset="0"/>
              </a:rPr>
              <a:t>）</a:t>
            </a:r>
            <a:endParaRPr lang="zh-CN" altLang="en-US" sz="1800" b="0" i="0" u="none" strike="noStrike" dirty="0">
              <a:solidFill>
                <a:schemeClr val="accent2">
                  <a:lumMod val="75000"/>
                </a:schemeClr>
              </a:solidFill>
              <a:effectLst/>
              <a:latin typeface="Open Sans" panose="020B0606030504020204" pitchFamily="34" charset="0"/>
            </a:endParaRPr>
          </a:p>
          <a:p>
            <a:pPr algn="l"/>
            <a:r>
              <a:rPr lang="en-US" altLang="zh-CN" sz="1800" b="0" i="0" u="none" strike="noStrike" dirty="0">
                <a:solidFill>
                  <a:srgbClr val="333333"/>
                </a:solidFill>
                <a:effectLst/>
                <a:latin typeface="Open Sans" panose="020B0606030504020204" pitchFamily="34" charset="0"/>
              </a:rPr>
              <a:t>2</a:t>
            </a:r>
            <a:r>
              <a:rPr lang="zh-CN" altLang="en-US" sz="1800" b="0" i="0" u="none" strike="noStrike" dirty="0">
                <a:solidFill>
                  <a:srgbClr val="333333"/>
                </a:solidFill>
                <a:effectLst/>
                <a:latin typeface="Open Sans" panose="020B0606030504020204" pitchFamily="34" charset="0"/>
              </a:rPr>
              <a:t> 迭代构建学习器，每一个学习器拟合</a:t>
            </a:r>
            <a:r>
              <a:rPr lang="zh-CN" altLang="en-US" sz="1800" b="0" i="0" u="none" strike="noStrike" dirty="0">
                <a:solidFill>
                  <a:schemeClr val="accent2">
                    <a:lumMod val="75000"/>
                  </a:schemeClr>
                </a:solidFill>
                <a:effectLst/>
                <a:latin typeface="Open Sans" panose="020B0606030504020204" pitchFamily="34" charset="0"/>
              </a:rPr>
              <a:t>上一个学习器的负梯度</a:t>
            </a:r>
            <a:endParaRPr lang="zh-CN" altLang="en-US" sz="1800" b="0" i="0" u="none" strike="noStrike" dirty="0">
              <a:solidFill>
                <a:schemeClr val="accent2">
                  <a:lumMod val="75000"/>
                </a:schemeClr>
              </a:solidFill>
              <a:effectLst/>
              <a:latin typeface="Open Sans" panose="020B0606030504020204" pitchFamily="34" charset="0"/>
            </a:endParaRPr>
          </a:p>
          <a:p>
            <a:pPr algn="l"/>
            <a:r>
              <a:rPr lang="en-US" altLang="zh-CN" sz="1800" b="0" i="0" u="none" strike="noStrike" dirty="0">
                <a:solidFill>
                  <a:srgbClr val="333333"/>
                </a:solidFill>
                <a:effectLst/>
                <a:latin typeface="Open Sans" panose="020B0606030504020204" pitchFamily="34" charset="0"/>
              </a:rPr>
              <a:t>3</a:t>
            </a:r>
            <a:r>
              <a:rPr lang="zh-CN" altLang="en-US" sz="1800" b="0" i="0" u="none" strike="noStrike" dirty="0">
                <a:solidFill>
                  <a:srgbClr val="333333"/>
                </a:solidFill>
                <a:effectLst/>
                <a:latin typeface="Open Sans" panose="020B0606030504020204" pitchFamily="34" charset="0"/>
              </a:rPr>
              <a:t> 直到达到指定的学习器个数</a:t>
            </a:r>
            <a:endParaRPr lang="zh-CN" altLang="en-US" sz="1800" b="0" i="0" u="none" strike="noStrike" dirty="0">
              <a:solidFill>
                <a:srgbClr val="333333"/>
              </a:solidFill>
              <a:effectLst/>
              <a:latin typeface="Open Sans" panose="020B0606030504020204" pitchFamily="34" charset="0"/>
            </a:endParaRPr>
          </a:p>
          <a:p>
            <a:pPr algn="l"/>
            <a:r>
              <a:rPr lang="en-US" altLang="zh-CN" sz="1800" b="0" i="0" u="none" strike="noStrike" dirty="0">
                <a:solidFill>
                  <a:srgbClr val="333333"/>
                </a:solidFill>
                <a:effectLst/>
                <a:latin typeface="Open Sans" panose="020B0606030504020204" pitchFamily="34" charset="0"/>
              </a:rPr>
              <a:t>4</a:t>
            </a:r>
            <a:r>
              <a:rPr lang="zh-CN" altLang="en-US" sz="1800" b="0" i="0" u="none" strike="noStrike" dirty="0">
                <a:solidFill>
                  <a:srgbClr val="333333"/>
                </a:solidFill>
                <a:effectLst/>
                <a:latin typeface="Open Sans" panose="020B0606030504020204" pitchFamily="34" charset="0"/>
              </a:rPr>
              <a:t> 当输入未知样本时，将</a:t>
            </a:r>
            <a:r>
              <a:rPr lang="zh-CN" altLang="en-US" sz="1800" b="0" i="0" u="none" strike="noStrike" dirty="0">
                <a:solidFill>
                  <a:schemeClr val="accent2">
                    <a:lumMod val="75000"/>
                  </a:schemeClr>
                </a:solidFill>
                <a:effectLst/>
                <a:latin typeface="Open Sans" panose="020B0606030504020204" pitchFamily="34" charset="0"/>
              </a:rPr>
              <a:t>所有弱学习器的输出结果组合起来</a:t>
            </a:r>
            <a:r>
              <a:rPr lang="zh-CN" altLang="en-US" sz="1800" b="0" i="0" u="none" strike="noStrike" dirty="0">
                <a:solidFill>
                  <a:srgbClr val="333333"/>
                </a:solidFill>
                <a:effectLst/>
                <a:latin typeface="Open Sans" panose="020B0606030504020204" pitchFamily="34" charset="0"/>
              </a:rPr>
              <a:t>作为强学习器的输出</a:t>
            </a:r>
            <a:endParaRPr lang="zh-CN" altLang="en-US" sz="1800" b="0" i="0" u="none" strike="noStrike" dirty="0">
              <a:solidFill>
                <a:srgbClr val="333333"/>
              </a:solidFill>
              <a:effectLst/>
              <a:latin typeface="Open Sans" panose="020B0606030504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案例泰坦尼克号生存预测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TextBox 3"/>
          <p:cNvSpPr txBox="1"/>
          <p:nvPr/>
        </p:nvSpPr>
        <p:spPr>
          <a:xfrm>
            <a:off x="1016755" y="1524000"/>
            <a:ext cx="10161785" cy="5262979"/>
          </a:xfrm>
          <a:prstGeom prst="rect">
            <a:avLst/>
          </a:prstGeom>
          <a:solidFill>
            <a:srgbClr val="FFFFE4"/>
          </a:solidFill>
          <a:ln w="3175">
            <a:solidFill>
              <a:srgbClr val="919191"/>
            </a:solidFill>
          </a:ln>
        </p:spPr>
        <p:txBody>
          <a:bodyPr wrap="square">
            <a:spAutoFit/>
          </a:bodyPr>
          <a:lstStyle/>
          <a:p>
            <a:pPr>
              <a:defRPr/>
            </a:pPr>
            <a:r>
              <a:rPr lang="en-US" altLang="zh-CN" sz="1400" i="1" dirty="0">
                <a:solidFill>
                  <a:srgbClr val="8C8C8C"/>
                </a:solidFill>
                <a:effectLst/>
              </a:rPr>
              <a:t># </a:t>
            </a:r>
            <a:r>
              <a:rPr lang="zh-CN" altLang="en-US" sz="1400" i="1" dirty="0">
                <a:solidFill>
                  <a:srgbClr val="8C8C8C"/>
                </a:solidFill>
                <a:effectLst/>
              </a:rPr>
              <a:t>导入库</a:t>
            </a:r>
            <a:br>
              <a:rPr lang="zh-CN" altLang="en-US" sz="1400" i="1" dirty="0">
                <a:solidFill>
                  <a:srgbClr val="8C8C8C"/>
                </a:solidFill>
                <a:effectLst/>
              </a:rPr>
            </a:br>
            <a:r>
              <a:rPr lang="en-GB" altLang="zh-CN" sz="1400" dirty="0">
                <a:solidFill>
                  <a:srgbClr val="0033B3"/>
                </a:solidFill>
                <a:effectLst/>
              </a:rPr>
              <a:t>import </a:t>
            </a:r>
            <a:r>
              <a:rPr lang="en-GB" altLang="zh-CN" sz="1400" dirty="0"/>
              <a:t>pandas </a:t>
            </a:r>
            <a:r>
              <a:rPr lang="en-GB" altLang="zh-CN" sz="1400" dirty="0">
                <a:solidFill>
                  <a:srgbClr val="0033B3"/>
                </a:solidFill>
                <a:effectLst/>
              </a:rPr>
              <a:t>as </a:t>
            </a:r>
            <a:r>
              <a:rPr lang="en-GB" altLang="zh-CN" sz="1400" dirty="0"/>
              <a:t>pd</a:t>
            </a:r>
            <a:br>
              <a:rPr lang="en-GB" altLang="zh-CN" sz="1400" dirty="0"/>
            </a:br>
            <a:r>
              <a:rPr lang="en-GB" altLang="zh-CN" sz="1400" dirty="0">
                <a:solidFill>
                  <a:srgbClr val="0033B3"/>
                </a:solidFill>
                <a:effectLst/>
              </a:rPr>
              <a:t>from </a:t>
            </a:r>
            <a:r>
              <a:rPr lang="en-GB" altLang="zh-CN" sz="1400" dirty="0" err="1"/>
              <a:t>sklearn.model_selection</a:t>
            </a:r>
            <a:r>
              <a:rPr lang="en-GB" altLang="zh-CN" sz="1400" dirty="0"/>
              <a:t> </a:t>
            </a:r>
            <a:r>
              <a:rPr lang="en-GB" altLang="zh-CN" sz="1400" dirty="0">
                <a:solidFill>
                  <a:srgbClr val="0033B3"/>
                </a:solidFill>
                <a:effectLst/>
              </a:rPr>
              <a:t>import </a:t>
            </a:r>
            <a:r>
              <a:rPr lang="en-GB" altLang="zh-CN" sz="1400" dirty="0" err="1"/>
              <a:t>train_test_split</a:t>
            </a:r>
            <a:br>
              <a:rPr lang="en-GB" altLang="zh-CN" sz="1400" dirty="0"/>
            </a:br>
            <a:r>
              <a:rPr lang="en-GB" altLang="zh-CN" sz="1400" dirty="0">
                <a:solidFill>
                  <a:srgbClr val="0033B3"/>
                </a:solidFill>
                <a:effectLst/>
              </a:rPr>
              <a:t>from </a:t>
            </a:r>
            <a:r>
              <a:rPr lang="en-GB" altLang="zh-CN" sz="1400" dirty="0" err="1"/>
              <a:t>sklearn.tree</a:t>
            </a:r>
            <a:r>
              <a:rPr lang="en-GB" altLang="zh-CN" sz="1400" dirty="0"/>
              <a:t> </a:t>
            </a:r>
            <a:r>
              <a:rPr lang="en-GB" altLang="zh-CN" sz="1400" dirty="0">
                <a:solidFill>
                  <a:srgbClr val="0033B3"/>
                </a:solidFill>
                <a:effectLst/>
              </a:rPr>
              <a:t>import </a:t>
            </a:r>
            <a:r>
              <a:rPr lang="en-GB" altLang="zh-CN" sz="1400" dirty="0" err="1"/>
              <a:t>DecisionTreeClassifier</a:t>
            </a:r>
            <a:br>
              <a:rPr lang="en-GB" altLang="zh-CN" sz="1400" dirty="0"/>
            </a:br>
            <a:r>
              <a:rPr lang="en-GB" altLang="zh-CN" sz="1400" dirty="0">
                <a:solidFill>
                  <a:srgbClr val="0033B3"/>
                </a:solidFill>
                <a:effectLst/>
              </a:rPr>
              <a:t>from </a:t>
            </a:r>
            <a:r>
              <a:rPr lang="en-GB" altLang="zh-CN" sz="1400" dirty="0" err="1"/>
              <a:t>sklearn.ensemble</a:t>
            </a:r>
            <a:r>
              <a:rPr lang="en-GB" altLang="zh-CN" sz="1400" dirty="0"/>
              <a:t> </a:t>
            </a:r>
            <a:r>
              <a:rPr lang="en-GB" altLang="zh-CN" sz="1400" dirty="0">
                <a:solidFill>
                  <a:srgbClr val="0033B3"/>
                </a:solidFill>
                <a:effectLst/>
              </a:rPr>
              <a:t>import </a:t>
            </a:r>
            <a:r>
              <a:rPr lang="en-GB" altLang="zh-CN" sz="1400" dirty="0" err="1"/>
              <a:t>GradientBoostingClassifier</a:t>
            </a:r>
            <a:br>
              <a:rPr lang="en-GB" altLang="zh-CN" sz="1400" dirty="0"/>
            </a:br>
            <a:r>
              <a:rPr lang="en-GB" altLang="zh-CN" sz="1400" dirty="0">
                <a:solidFill>
                  <a:srgbClr val="0033B3"/>
                </a:solidFill>
                <a:effectLst/>
              </a:rPr>
              <a:t>from </a:t>
            </a:r>
            <a:r>
              <a:rPr lang="en-GB" altLang="zh-CN" sz="1400" dirty="0" err="1"/>
              <a:t>sklearn.metrics</a:t>
            </a:r>
            <a:r>
              <a:rPr lang="en-GB" altLang="zh-CN" sz="1400" dirty="0"/>
              <a:t> </a:t>
            </a:r>
            <a:r>
              <a:rPr lang="en-GB" altLang="zh-CN" sz="1400" dirty="0">
                <a:solidFill>
                  <a:srgbClr val="0033B3"/>
                </a:solidFill>
                <a:effectLst/>
              </a:rPr>
              <a:t>import </a:t>
            </a:r>
            <a:r>
              <a:rPr lang="en-GB" altLang="zh-CN" sz="1400" dirty="0" err="1"/>
              <a:t>classification_report</a:t>
            </a:r>
            <a:br>
              <a:rPr lang="en-GB" altLang="zh-CN" sz="1400" dirty="0"/>
            </a:br>
            <a:r>
              <a:rPr lang="en-GB" altLang="zh-CN" sz="1400" dirty="0">
                <a:solidFill>
                  <a:srgbClr val="0033B3"/>
                </a:solidFill>
                <a:effectLst/>
              </a:rPr>
              <a:t>from </a:t>
            </a:r>
            <a:r>
              <a:rPr lang="en-GB" altLang="zh-CN" sz="1400" dirty="0" err="1"/>
              <a:t>sklearn.model_selection</a:t>
            </a:r>
            <a:r>
              <a:rPr lang="en-GB" altLang="zh-CN" sz="1400" dirty="0"/>
              <a:t> </a:t>
            </a:r>
            <a:r>
              <a:rPr lang="en-GB" altLang="zh-CN" sz="1400" dirty="0">
                <a:solidFill>
                  <a:srgbClr val="0033B3"/>
                </a:solidFill>
                <a:effectLst/>
              </a:rPr>
              <a:t>import </a:t>
            </a:r>
            <a:r>
              <a:rPr lang="en-GB" altLang="zh-CN" sz="1400" dirty="0" err="1"/>
              <a:t>GridSearchCV</a:t>
            </a:r>
            <a:br>
              <a:rPr lang="en-GB" altLang="zh-CN" sz="1400" dirty="0"/>
            </a:br>
            <a:br>
              <a:rPr lang="en-GB" altLang="zh-CN" sz="1400" i="1" dirty="0">
                <a:solidFill>
                  <a:srgbClr val="8C8C8C"/>
                </a:solidFill>
                <a:effectLst/>
              </a:rPr>
            </a:br>
            <a:r>
              <a:rPr lang="en-GB" altLang="zh-CN" sz="1400" dirty="0">
                <a:solidFill>
                  <a:srgbClr val="0033B3"/>
                </a:solidFill>
                <a:effectLst/>
              </a:rPr>
              <a:t>def </a:t>
            </a:r>
            <a:r>
              <a:rPr lang="en-GB" altLang="zh-CN" sz="1400" dirty="0">
                <a:solidFill>
                  <a:srgbClr val="00627A"/>
                </a:solidFill>
                <a:effectLst/>
              </a:rPr>
              <a:t>dm01_gbdtapi</a:t>
            </a:r>
            <a:r>
              <a:rPr lang="en-GB" altLang="zh-CN" sz="1400" dirty="0"/>
              <a:t>():</a:t>
            </a:r>
            <a:br>
              <a:rPr lang="en-GB" altLang="zh-CN" sz="1400" dirty="0"/>
            </a:br>
            <a:r>
              <a:rPr lang="en-GB" altLang="zh-CN" sz="1400" dirty="0"/>
              <a:t>    </a:t>
            </a:r>
            <a:r>
              <a:rPr lang="en-GB" altLang="zh-CN" sz="1400" i="1" dirty="0">
                <a:solidFill>
                  <a:srgbClr val="8C8C8C"/>
                </a:solidFill>
                <a:effectLst/>
              </a:rPr>
              <a:t># 1 </a:t>
            </a:r>
            <a:r>
              <a:rPr lang="zh-CN" altLang="en-US" sz="1400" i="1" dirty="0">
                <a:solidFill>
                  <a:srgbClr val="8C8C8C"/>
                </a:solidFill>
                <a:effectLst/>
              </a:rPr>
              <a:t>读数据到内存</a:t>
            </a:r>
            <a:br>
              <a:rPr lang="zh-CN" altLang="en-US" sz="1400" i="1" dirty="0">
                <a:solidFill>
                  <a:srgbClr val="8C8C8C"/>
                </a:solidFill>
                <a:effectLst/>
              </a:rPr>
            </a:br>
            <a:r>
              <a:rPr lang="zh-CN" altLang="en-US" sz="1400" i="1" dirty="0">
                <a:solidFill>
                  <a:srgbClr val="8C8C8C"/>
                </a:solidFill>
                <a:effectLst/>
              </a:rPr>
              <a:t>    </a:t>
            </a:r>
            <a:r>
              <a:rPr lang="en-GB" altLang="zh-CN" sz="1400" dirty="0" err="1"/>
              <a:t>taitan_df</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'./data/titanic/</a:t>
            </a:r>
            <a:r>
              <a:rPr lang="en-GB" altLang="zh-CN" sz="1400" dirty="0" err="1">
                <a:solidFill>
                  <a:srgbClr val="067D17"/>
                </a:solidFill>
                <a:effectLst/>
              </a:rPr>
              <a:t>train.csv</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i="1" dirty="0">
                <a:solidFill>
                  <a:srgbClr val="8C8C8C"/>
                </a:solidFill>
                <a:effectLst/>
              </a:rPr>
              <a:t># </a:t>
            </a:r>
            <a:r>
              <a:rPr lang="en-GB" altLang="zh-CN" sz="1400" i="1" dirty="0" err="1">
                <a:solidFill>
                  <a:srgbClr val="8C8C8C"/>
                </a:solidFill>
                <a:effectLst/>
              </a:rPr>
              <a:t>taitan_df.info</a:t>
            </a:r>
            <a:r>
              <a:rPr lang="en-GB" altLang="zh-CN" sz="1400" i="1" dirty="0">
                <a:solidFill>
                  <a:srgbClr val="8C8C8C"/>
                </a:solidFill>
                <a:effectLst/>
              </a:rPr>
              <a:t>()</a:t>
            </a:r>
            <a:br>
              <a:rPr lang="en-GB" altLang="zh-CN" sz="1400" i="1" dirty="0">
                <a:solidFill>
                  <a:srgbClr val="8C8C8C"/>
                </a:solidFill>
                <a:effectLst/>
              </a:rPr>
            </a:br>
            <a:r>
              <a:rPr lang="en-GB" altLang="zh-CN" sz="1400" i="1" dirty="0">
                <a:solidFill>
                  <a:srgbClr val="8C8C8C"/>
                </a:solidFill>
                <a:effectLst/>
              </a:rPr>
              <a:t>    # print('</a:t>
            </a:r>
            <a:r>
              <a:rPr lang="en-GB" altLang="zh-CN" sz="1400" i="1" dirty="0" err="1">
                <a:solidFill>
                  <a:srgbClr val="8C8C8C"/>
                </a:solidFill>
                <a:effectLst/>
              </a:rPr>
              <a:t>taitan_df.describe</a:t>
            </a:r>
            <a:r>
              <a:rPr lang="en-GB" altLang="zh-CN" sz="1400" i="1" dirty="0">
                <a:solidFill>
                  <a:srgbClr val="8C8C8C"/>
                </a:solidFill>
                <a:effectLst/>
              </a:rPr>
              <a:t>()--&gt;\n', </a:t>
            </a:r>
            <a:r>
              <a:rPr lang="en-GB" altLang="zh-CN" sz="1400" i="1" dirty="0" err="1">
                <a:solidFill>
                  <a:srgbClr val="8C8C8C"/>
                </a:solidFill>
                <a:effectLst/>
              </a:rPr>
              <a:t>taitan_df.describe</a:t>
            </a:r>
            <a:r>
              <a:rPr lang="en-GB" altLang="zh-CN" sz="1400" i="1" dirty="0">
                <a:solidFill>
                  <a:srgbClr val="8C8C8C"/>
                </a:solidFill>
                <a:effectLst/>
              </a:rPr>
              <a:t>())</a:t>
            </a:r>
            <a:br>
              <a:rPr lang="en-GB" altLang="zh-CN" sz="1400" i="1" dirty="0">
                <a:solidFill>
                  <a:srgbClr val="8C8C8C"/>
                </a:solidFill>
                <a:effectLst/>
              </a:rPr>
            </a:br>
            <a:br>
              <a:rPr lang="en-GB" altLang="zh-CN" sz="1400" i="1" dirty="0">
                <a:solidFill>
                  <a:srgbClr val="8C8C8C"/>
                </a:solidFill>
                <a:effectLst/>
              </a:rPr>
            </a:br>
            <a:r>
              <a:rPr lang="en-GB" altLang="zh-CN" sz="1400" i="1" dirty="0">
                <a:solidFill>
                  <a:srgbClr val="8C8C8C"/>
                </a:solidFill>
                <a:effectLst/>
              </a:rPr>
              <a:t>    # 2 </a:t>
            </a:r>
            <a:r>
              <a:rPr lang="zh-CN" altLang="en-US" sz="1400" i="1" dirty="0">
                <a:solidFill>
                  <a:srgbClr val="8C8C8C"/>
                </a:solidFill>
                <a:effectLst/>
              </a:rPr>
              <a:t>数据基本处理准备</a:t>
            </a:r>
            <a:br>
              <a:rPr lang="zh-CN" altLang="en-US" sz="1400" i="1" dirty="0">
                <a:solidFill>
                  <a:srgbClr val="8C8C8C"/>
                </a:solidFill>
                <a:effectLst/>
              </a:rPr>
            </a:br>
            <a:r>
              <a:rPr lang="zh-CN" altLang="en-US" sz="1400" i="1" dirty="0">
                <a:solidFill>
                  <a:srgbClr val="8C8C8C"/>
                </a:solidFill>
                <a:effectLst/>
              </a:rPr>
              <a:t>    </a:t>
            </a:r>
            <a:r>
              <a:rPr lang="en-US" altLang="zh-CN" sz="1400" i="1" dirty="0">
                <a:solidFill>
                  <a:srgbClr val="8C8C8C"/>
                </a:solidFill>
                <a:effectLst/>
              </a:rPr>
              <a:t># 2-1 </a:t>
            </a:r>
            <a:r>
              <a:rPr lang="en-GB" altLang="zh-CN" sz="1400" i="1" dirty="0">
                <a:solidFill>
                  <a:srgbClr val="8C8C8C"/>
                </a:solidFill>
                <a:effectLst/>
              </a:rPr>
              <a:t>x y</a:t>
            </a:r>
            <a:br>
              <a:rPr lang="en-GB" altLang="zh-CN" sz="1400" i="1" dirty="0">
                <a:solidFill>
                  <a:srgbClr val="8C8C8C"/>
                </a:solidFill>
                <a:effectLst/>
              </a:rPr>
            </a:br>
            <a:r>
              <a:rPr lang="en-GB" altLang="zh-CN" sz="1400" i="1" dirty="0">
                <a:solidFill>
                  <a:srgbClr val="8C8C8C"/>
                </a:solidFill>
                <a:effectLst/>
              </a:rPr>
              <a:t>    </a:t>
            </a:r>
            <a:r>
              <a:rPr lang="en-GB" altLang="zh-CN" sz="1400" dirty="0"/>
              <a:t>x = </a:t>
            </a:r>
            <a:r>
              <a:rPr lang="en-GB" altLang="zh-CN" sz="1400" dirty="0" err="1"/>
              <a:t>taitan_df</a:t>
            </a:r>
            <a:r>
              <a:rPr lang="en-GB" altLang="zh-CN" sz="1400" dirty="0"/>
              <a:t>[[</a:t>
            </a:r>
            <a:r>
              <a:rPr lang="en-GB" altLang="zh-CN" sz="1400" dirty="0">
                <a:solidFill>
                  <a:srgbClr val="067D17"/>
                </a:solidFill>
                <a:effectLst/>
              </a:rPr>
              <a:t>'</a:t>
            </a:r>
            <a:r>
              <a:rPr lang="en-GB" altLang="zh-CN" sz="1400" dirty="0" err="1">
                <a:solidFill>
                  <a:srgbClr val="067D17"/>
                </a:solidFill>
                <a:effectLst/>
              </a:rPr>
              <a:t>Pclass</a:t>
            </a:r>
            <a:r>
              <a:rPr lang="en-GB" altLang="zh-CN" sz="1400" dirty="0">
                <a:solidFill>
                  <a:srgbClr val="067D17"/>
                </a:solidFill>
                <a:effectLst/>
              </a:rPr>
              <a:t>'</a:t>
            </a:r>
            <a:r>
              <a:rPr lang="en-GB" altLang="zh-CN" sz="1400" dirty="0"/>
              <a:t>, </a:t>
            </a:r>
            <a:r>
              <a:rPr lang="en-GB" altLang="zh-CN" sz="1400" dirty="0">
                <a:solidFill>
                  <a:srgbClr val="067D17"/>
                </a:solidFill>
                <a:effectLst/>
              </a:rPr>
              <a:t>'Age'</a:t>
            </a:r>
            <a:r>
              <a:rPr lang="en-GB" altLang="zh-CN" sz="1400" dirty="0"/>
              <a:t>, </a:t>
            </a:r>
            <a:r>
              <a:rPr lang="en-GB" altLang="zh-CN" sz="1400" dirty="0">
                <a:solidFill>
                  <a:srgbClr val="067D17"/>
                </a:solidFill>
                <a:effectLst/>
              </a:rPr>
              <a:t>'Sex'</a:t>
            </a:r>
            <a:r>
              <a:rPr lang="en-GB" altLang="zh-CN" sz="1400" dirty="0"/>
              <a:t>]].copy()</a:t>
            </a:r>
            <a:br>
              <a:rPr lang="en-GB" altLang="zh-CN" sz="1400" dirty="0"/>
            </a:br>
            <a:r>
              <a:rPr lang="en-GB" altLang="zh-CN" sz="1400" dirty="0"/>
              <a:t>    y = </a:t>
            </a:r>
            <a:r>
              <a:rPr lang="en-GB" altLang="zh-CN" sz="1400" dirty="0" err="1"/>
              <a:t>taitan_df</a:t>
            </a:r>
            <a:r>
              <a:rPr lang="en-GB" altLang="zh-CN" sz="1400" dirty="0"/>
              <a:t>[</a:t>
            </a:r>
            <a:r>
              <a:rPr lang="en-GB" altLang="zh-CN" sz="1400" dirty="0">
                <a:solidFill>
                  <a:srgbClr val="067D17"/>
                </a:solidFill>
                <a:effectLst/>
              </a:rPr>
              <a:t>'Survived'</a:t>
            </a:r>
            <a:r>
              <a:rPr lang="en-GB" altLang="zh-CN" sz="1400" dirty="0"/>
              <a:t>].copy()</a:t>
            </a:r>
            <a:br>
              <a:rPr lang="en-GB" altLang="zh-CN" sz="1400" dirty="0"/>
            </a:br>
            <a:r>
              <a:rPr lang="en-GB" altLang="zh-CN" sz="1400" dirty="0"/>
              <a:t>    </a:t>
            </a:r>
            <a:r>
              <a:rPr lang="en-GB" altLang="zh-CN" sz="1400" i="1" dirty="0">
                <a:solidFill>
                  <a:srgbClr val="8C8C8C"/>
                </a:solidFill>
                <a:effectLst/>
              </a:rPr>
              <a:t># 2-2 </a:t>
            </a:r>
            <a:r>
              <a:rPr lang="zh-CN" altLang="en-US" sz="1400" i="1" dirty="0">
                <a:solidFill>
                  <a:srgbClr val="8C8C8C"/>
                </a:solidFill>
                <a:effectLst/>
              </a:rPr>
              <a:t>缺失值处理</a:t>
            </a:r>
            <a:br>
              <a:rPr lang="zh-CN" altLang="en-US" sz="1400" i="1" dirty="0">
                <a:solidFill>
                  <a:srgbClr val="8C8C8C"/>
                </a:solidFill>
                <a:effectLst/>
              </a:rPr>
            </a:br>
            <a:r>
              <a:rPr lang="zh-CN" altLang="en-US" sz="1400" i="1" dirty="0">
                <a:solidFill>
                  <a:srgbClr val="8C8C8C"/>
                </a:solidFill>
                <a:effectLst/>
              </a:rPr>
              <a:t>    </a:t>
            </a:r>
            <a:r>
              <a:rPr lang="en-GB" altLang="zh-CN" sz="1400" dirty="0"/>
              <a:t>x[</a:t>
            </a:r>
            <a:r>
              <a:rPr lang="en-GB" altLang="zh-CN" sz="1400" dirty="0">
                <a:solidFill>
                  <a:srgbClr val="067D17"/>
                </a:solidFill>
                <a:effectLst/>
              </a:rPr>
              <a:t>'Age'</a:t>
            </a:r>
            <a:r>
              <a:rPr lang="en-GB" altLang="zh-CN" sz="1400" dirty="0"/>
              <a:t>].</a:t>
            </a:r>
            <a:r>
              <a:rPr lang="en-GB" altLang="zh-CN" sz="1400" dirty="0" err="1"/>
              <a:t>fillna</a:t>
            </a:r>
            <a:r>
              <a:rPr lang="en-GB" altLang="zh-CN" sz="1400" dirty="0"/>
              <a:t>(x[</a:t>
            </a:r>
            <a:r>
              <a:rPr lang="en-GB" altLang="zh-CN" sz="1400" dirty="0">
                <a:solidFill>
                  <a:srgbClr val="067D17"/>
                </a:solidFill>
                <a:effectLst/>
              </a:rPr>
              <a:t>'Age'</a:t>
            </a:r>
            <a:r>
              <a:rPr lang="en-GB" altLang="zh-CN" sz="1400" dirty="0"/>
              <a:t>].mean(), </a:t>
            </a:r>
            <a:r>
              <a:rPr lang="en-GB" altLang="zh-CN" sz="1400" dirty="0" err="1">
                <a:solidFill>
                  <a:srgbClr val="660099"/>
                </a:solidFill>
                <a:effectLst/>
              </a:rPr>
              <a:t>inplace</a:t>
            </a:r>
            <a:r>
              <a:rPr lang="en-GB" altLang="zh-CN" sz="1400" dirty="0"/>
              <a:t>=</a:t>
            </a:r>
            <a:r>
              <a:rPr lang="en-GB" altLang="zh-CN" sz="1400" dirty="0">
                <a:solidFill>
                  <a:srgbClr val="0033B3"/>
                </a:solidFill>
                <a:effectLst/>
              </a:rPr>
              <a:t>True</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2-3 </a:t>
            </a:r>
            <a:r>
              <a:rPr lang="en-GB" altLang="zh-CN" sz="1400" i="1" dirty="0" err="1">
                <a:solidFill>
                  <a:srgbClr val="8C8C8C"/>
                </a:solidFill>
                <a:effectLst/>
              </a:rPr>
              <a:t>pclass</a:t>
            </a:r>
            <a:r>
              <a:rPr lang="zh-CN" altLang="en-US" sz="1400" i="1" dirty="0">
                <a:solidFill>
                  <a:srgbClr val="8C8C8C"/>
                </a:solidFill>
                <a:effectLst/>
              </a:rPr>
              <a:t>离散型数据需</a:t>
            </a:r>
            <a:r>
              <a:rPr lang="en-GB" altLang="zh-CN" sz="1400" i="1" dirty="0">
                <a:solidFill>
                  <a:srgbClr val="8C8C8C"/>
                </a:solidFill>
                <a:effectLst/>
              </a:rPr>
              <a:t>one-hot</a:t>
            </a:r>
            <a:r>
              <a:rPr lang="zh-CN" altLang="en-US" sz="1400" i="1" dirty="0">
                <a:solidFill>
                  <a:srgbClr val="8C8C8C"/>
                </a:solidFill>
                <a:effectLst/>
              </a:rPr>
              <a:t>编码</a:t>
            </a:r>
            <a:br>
              <a:rPr lang="zh-CN" altLang="en-US" sz="1400" i="1" dirty="0">
                <a:solidFill>
                  <a:srgbClr val="8C8C8C"/>
                </a:solidFill>
                <a:effectLst/>
              </a:rPr>
            </a:br>
            <a:r>
              <a:rPr lang="zh-CN" altLang="en-US" sz="1400" i="1" dirty="0">
                <a:solidFill>
                  <a:srgbClr val="8C8C8C"/>
                </a:solidFill>
                <a:effectLst/>
              </a:rPr>
              <a:t>    </a:t>
            </a:r>
            <a:r>
              <a:rPr lang="en-GB" altLang="zh-CN" sz="1400" dirty="0"/>
              <a:t>x = </a:t>
            </a:r>
            <a:r>
              <a:rPr lang="en-GB" altLang="zh-CN" sz="1400" dirty="0" err="1"/>
              <a:t>pd.get_dummies</a:t>
            </a:r>
            <a:r>
              <a:rPr lang="en-GB" altLang="zh-CN" sz="1400" dirty="0"/>
              <a:t>(x)</a:t>
            </a:r>
            <a:br>
              <a:rPr lang="en-GB" altLang="zh-CN" sz="1400" dirty="0"/>
            </a:b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梯度提升树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案例泰坦尼克号生存预测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TextBox 3"/>
          <p:cNvSpPr txBox="1"/>
          <p:nvPr/>
        </p:nvSpPr>
        <p:spPr>
          <a:xfrm>
            <a:off x="1016755" y="1524000"/>
            <a:ext cx="10161785" cy="4401205"/>
          </a:xfrm>
          <a:prstGeom prst="rect">
            <a:avLst/>
          </a:prstGeom>
          <a:solidFill>
            <a:srgbClr val="FFFFE4"/>
          </a:solidFill>
          <a:ln w="3175">
            <a:solidFill>
              <a:srgbClr val="919191"/>
            </a:solidFill>
          </a:ln>
        </p:spPr>
        <p:txBody>
          <a:bodyPr wrap="square">
            <a:spAutoFit/>
          </a:bodyPr>
          <a:lstStyle/>
          <a:p>
            <a:pPr>
              <a:defRPr/>
            </a:pPr>
            <a:br>
              <a:rPr lang="en-GB" altLang="zh-CN" sz="1400" dirty="0"/>
            </a:br>
            <a:r>
              <a:rPr lang="en-GB" altLang="zh-CN" sz="1400" dirty="0"/>
              <a:t>    </a:t>
            </a:r>
            <a:r>
              <a:rPr lang="en-GB" altLang="zh-CN" sz="1400" i="1" dirty="0">
                <a:solidFill>
                  <a:srgbClr val="8C8C8C"/>
                </a:solidFill>
                <a:effectLst/>
              </a:rPr>
              <a:t># 2-4 </a:t>
            </a:r>
            <a:r>
              <a:rPr lang="zh-CN" altLang="en-US" sz="1400" i="1" dirty="0">
                <a:solidFill>
                  <a:srgbClr val="8C8C8C"/>
                </a:solidFill>
                <a:effectLst/>
              </a:rPr>
              <a:t>数据集划分</a:t>
            </a:r>
            <a:br>
              <a:rPr lang="zh-CN" altLang="en-US" sz="1400" i="1" dirty="0">
                <a:solidFill>
                  <a:srgbClr val="8C8C8C"/>
                </a:solidFill>
                <a:effectLst/>
              </a:rPr>
            </a:br>
            <a:r>
              <a:rPr lang="zh-CN" altLang="en-US" sz="1400" i="1" dirty="0">
                <a:solidFill>
                  <a:srgbClr val="8C8C8C"/>
                </a:solidFill>
                <a:effectLst/>
              </a:rPr>
              <a:t>    </a:t>
            </a:r>
            <a:r>
              <a:rPr lang="en-GB" altLang="zh-CN" sz="1400" dirty="0" err="1"/>
              <a:t>x_train</a:t>
            </a:r>
            <a:r>
              <a:rPr lang="en-GB" altLang="zh-CN" sz="1400" dirty="0"/>
              <a:t>, </a:t>
            </a:r>
            <a:r>
              <a:rPr lang="en-GB" altLang="zh-CN" sz="1400" dirty="0" err="1"/>
              <a:t>x_test</a:t>
            </a:r>
            <a:r>
              <a:rPr lang="en-GB" altLang="zh-CN" sz="1400" dirty="0"/>
              <a:t>, </a:t>
            </a:r>
            <a:r>
              <a:rPr lang="en-GB" altLang="zh-CN" sz="1400" dirty="0" err="1"/>
              <a:t>y_train</a:t>
            </a:r>
            <a:r>
              <a:rPr lang="en-GB" altLang="zh-CN" sz="1400" dirty="0"/>
              <a:t>, </a:t>
            </a:r>
            <a:r>
              <a:rPr lang="en-GB" altLang="zh-CN" sz="1400" dirty="0" err="1"/>
              <a:t>y_test</a:t>
            </a:r>
            <a:r>
              <a:rPr lang="en-GB" altLang="zh-CN" sz="1400" dirty="0"/>
              <a:t> = </a:t>
            </a:r>
            <a:r>
              <a:rPr lang="en-GB" altLang="zh-CN" sz="1400" dirty="0" err="1"/>
              <a:t>train_test_split</a:t>
            </a:r>
            <a:r>
              <a:rPr lang="en-GB" altLang="zh-CN" sz="1400" dirty="0"/>
              <a:t>(x, y,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 </a:t>
            </a:r>
            <a:r>
              <a:rPr lang="en-GB" altLang="zh-CN" sz="1400" dirty="0" err="1">
                <a:solidFill>
                  <a:srgbClr val="660099"/>
                </a:solidFill>
                <a:effectLst/>
              </a:rPr>
              <a:t>test_size</a:t>
            </a:r>
            <a:r>
              <a:rPr lang="en-GB" altLang="zh-CN" sz="1400" dirty="0"/>
              <a:t>=</a:t>
            </a:r>
            <a:r>
              <a:rPr lang="en-GB" altLang="zh-CN" sz="1400" dirty="0">
                <a:solidFill>
                  <a:srgbClr val="1750EB"/>
                </a:solidFill>
                <a:effectLst/>
              </a:rPr>
              <a:t>0.2</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3 GBDT </a:t>
            </a:r>
            <a:r>
              <a:rPr lang="zh-CN" altLang="en-US" sz="1400" i="1" dirty="0">
                <a:solidFill>
                  <a:srgbClr val="8C8C8C"/>
                </a:solidFill>
                <a:effectLst/>
              </a:rPr>
              <a:t>训练和评估</a:t>
            </a:r>
            <a:br>
              <a:rPr lang="zh-CN" altLang="en-US" sz="1400" i="1" dirty="0">
                <a:solidFill>
                  <a:srgbClr val="8C8C8C"/>
                </a:solidFill>
                <a:effectLst/>
              </a:rPr>
            </a:br>
            <a:r>
              <a:rPr lang="zh-CN" altLang="en-US" sz="1400" i="1" dirty="0">
                <a:solidFill>
                  <a:srgbClr val="8C8C8C"/>
                </a:solidFill>
                <a:effectLst/>
              </a:rPr>
              <a:t>    </a:t>
            </a:r>
            <a:r>
              <a:rPr lang="en-GB" altLang="zh-CN" sz="1400" dirty="0"/>
              <a:t>estimator = </a:t>
            </a:r>
            <a:r>
              <a:rPr lang="en-GB" altLang="zh-CN" sz="1400" dirty="0" err="1"/>
              <a:t>GradientBoostingClassifier</a:t>
            </a:r>
            <a:r>
              <a:rPr lang="en-GB" altLang="zh-CN" sz="1400" dirty="0"/>
              <a:t>()</a:t>
            </a:r>
            <a:br>
              <a:rPr lang="en-GB" altLang="zh-CN" sz="1400" dirty="0"/>
            </a:br>
            <a:r>
              <a:rPr lang="en-GB" altLang="zh-CN" sz="1400" dirty="0"/>
              <a:t>    </a:t>
            </a:r>
            <a:r>
              <a:rPr lang="en-GB" altLang="zh-CN" sz="1400" dirty="0" err="1"/>
              <a:t>estimator.fit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r>
              <a:rPr lang="en-GB" altLang="zh-CN" sz="1400" dirty="0"/>
              <a:t>    </a:t>
            </a:r>
            <a:r>
              <a:rPr lang="en-GB" altLang="zh-CN" sz="1400" dirty="0" err="1"/>
              <a:t>mysorce</a:t>
            </a:r>
            <a:r>
              <a:rPr lang="en-GB" altLang="zh-CN" sz="1400" dirty="0"/>
              <a:t> = </a:t>
            </a:r>
            <a:r>
              <a:rPr lang="en-GB" altLang="zh-CN" sz="1400" dirty="0" err="1"/>
              <a:t>estimator.score</a:t>
            </a:r>
            <a:r>
              <a:rPr lang="en-GB" altLang="zh-CN" sz="1400" dirty="0"/>
              <a:t>(</a:t>
            </a:r>
            <a:r>
              <a:rPr lang="en-GB" altLang="zh-CN" sz="1400" dirty="0" err="1"/>
              <a:t>x_test</a:t>
            </a:r>
            <a:r>
              <a:rPr lang="en-GB" altLang="zh-CN" sz="1400" dirty="0"/>
              <a:t>, </a:t>
            </a:r>
            <a:r>
              <a:rPr lang="en-GB" altLang="zh-CN" sz="1400" dirty="0" err="1"/>
              <a:t>y_test</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a:solidFill>
                  <a:srgbClr val="067D17"/>
                </a:solidFill>
                <a:effectLst/>
              </a:rPr>
              <a:t>"</a:t>
            </a:r>
            <a:r>
              <a:rPr lang="en-GB" altLang="zh-CN" sz="1400" dirty="0" err="1">
                <a:solidFill>
                  <a:srgbClr val="067D17"/>
                </a:solidFill>
                <a:effectLst/>
              </a:rPr>
              <a:t>gbdt</a:t>
            </a:r>
            <a:r>
              <a:rPr lang="en-GB" altLang="zh-CN" sz="1400" dirty="0">
                <a:solidFill>
                  <a:srgbClr val="067D17"/>
                </a:solidFill>
                <a:effectLst/>
              </a:rPr>
              <a:t> </a:t>
            </a:r>
            <a:r>
              <a:rPr lang="en-GB" altLang="zh-CN" sz="1400" dirty="0" err="1">
                <a:solidFill>
                  <a:srgbClr val="067D17"/>
                </a:solidFill>
                <a:effectLst/>
              </a:rPr>
              <a:t>mysorce</a:t>
            </a:r>
            <a:r>
              <a:rPr lang="en-GB" altLang="zh-CN" sz="1400" dirty="0">
                <a:solidFill>
                  <a:srgbClr val="067D17"/>
                </a:solidFill>
                <a:effectLst/>
              </a:rPr>
              <a:t>--&gt;1"</a:t>
            </a:r>
            <a:r>
              <a:rPr lang="en-GB" altLang="zh-CN" sz="1400" dirty="0"/>
              <a:t>, </a:t>
            </a:r>
            <a:r>
              <a:rPr lang="en-GB" altLang="zh-CN" sz="1400" dirty="0" err="1"/>
              <a:t>mysorce</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4 GBDT </a:t>
            </a:r>
            <a:r>
              <a:rPr lang="zh-CN" altLang="en-US" sz="1400" i="1" dirty="0">
                <a:solidFill>
                  <a:srgbClr val="8C8C8C"/>
                </a:solidFill>
                <a:effectLst/>
              </a:rPr>
              <a:t>网格搜索交叉验证</a:t>
            </a:r>
            <a:br>
              <a:rPr lang="zh-CN" altLang="en-US" sz="1400" i="1" dirty="0">
                <a:solidFill>
                  <a:srgbClr val="8C8C8C"/>
                </a:solidFill>
                <a:effectLst/>
              </a:rPr>
            </a:br>
            <a:r>
              <a:rPr lang="zh-CN" altLang="en-US" sz="1400" i="1" dirty="0">
                <a:solidFill>
                  <a:srgbClr val="8C8C8C"/>
                </a:solidFill>
                <a:effectLst/>
              </a:rPr>
              <a:t>    </a:t>
            </a:r>
            <a:r>
              <a:rPr lang="en-GB" altLang="zh-CN" sz="1400" dirty="0"/>
              <a:t>estimator = </a:t>
            </a:r>
            <a:r>
              <a:rPr lang="en-GB" altLang="zh-CN" sz="1400" dirty="0" err="1"/>
              <a:t>GradientBoostingClassifier</a:t>
            </a:r>
            <a:r>
              <a:rPr lang="en-GB" altLang="zh-CN" sz="1400" dirty="0"/>
              <a:t>()</a:t>
            </a:r>
            <a:br>
              <a:rPr lang="en-GB" altLang="zh-CN" sz="1400" dirty="0"/>
            </a:br>
            <a:r>
              <a:rPr lang="en-GB" altLang="zh-CN" sz="1400" dirty="0"/>
              <a:t>    param = {</a:t>
            </a:r>
            <a:r>
              <a:rPr lang="en-GB" altLang="zh-CN" sz="1400" dirty="0">
                <a:solidFill>
                  <a:srgbClr val="067D17"/>
                </a:solidFill>
                <a:effectLst/>
              </a:rPr>
              <a:t>"</a:t>
            </a:r>
            <a:r>
              <a:rPr lang="en-GB" altLang="zh-CN" sz="1400" dirty="0" err="1">
                <a:solidFill>
                  <a:srgbClr val="067D17"/>
                </a:solidFill>
                <a:effectLst/>
              </a:rPr>
              <a:t>n_estimators</a:t>
            </a:r>
            <a:r>
              <a:rPr lang="en-GB" altLang="zh-CN" sz="1400" dirty="0">
                <a:solidFill>
                  <a:srgbClr val="067D17"/>
                </a:solidFill>
                <a:effectLst/>
              </a:rPr>
              <a:t>"</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110</a:t>
            </a:r>
            <a:r>
              <a:rPr lang="en-GB" altLang="zh-CN" sz="1400" dirty="0"/>
              <a:t>, </a:t>
            </a:r>
            <a:r>
              <a:rPr lang="en-GB" altLang="zh-CN" sz="1400" dirty="0">
                <a:solidFill>
                  <a:srgbClr val="1750EB"/>
                </a:solidFill>
                <a:effectLst/>
              </a:rPr>
              <a:t>120</a:t>
            </a:r>
            <a:r>
              <a:rPr lang="en-GB" altLang="zh-CN" sz="1400" dirty="0"/>
              <a:t>, </a:t>
            </a:r>
            <a:r>
              <a:rPr lang="en-GB" altLang="zh-CN" sz="1400" dirty="0">
                <a:solidFill>
                  <a:srgbClr val="1750EB"/>
                </a:solidFill>
                <a:effectLst/>
              </a:rPr>
              <a:t>130</a:t>
            </a:r>
            <a:r>
              <a:rPr lang="en-GB" altLang="zh-CN" sz="1400" dirty="0"/>
              <a:t>], </a:t>
            </a:r>
            <a:r>
              <a:rPr lang="en-GB" altLang="zh-CN" sz="1400" dirty="0">
                <a:solidFill>
                  <a:srgbClr val="067D17"/>
                </a:solidFill>
                <a:effectLst/>
              </a:rPr>
              <a:t>"</a:t>
            </a:r>
            <a:r>
              <a:rPr lang="en-GB" altLang="zh-CN" sz="1400" dirty="0" err="1">
                <a:solidFill>
                  <a:srgbClr val="067D17"/>
                </a:solidFill>
                <a:effectLst/>
              </a:rPr>
              <a:t>max_depth</a:t>
            </a:r>
            <a:r>
              <a:rPr lang="en-GB" altLang="zh-CN" sz="1400" dirty="0">
                <a:solidFill>
                  <a:srgbClr val="067D17"/>
                </a:solidFill>
                <a:effectLst/>
              </a:rPr>
              <a:t>"</a:t>
            </a:r>
            <a:r>
              <a:rPr lang="en-GB" altLang="zh-CN" sz="1400" dirty="0"/>
              <a:t>: [</a:t>
            </a:r>
            <a:r>
              <a:rPr lang="en-GB" altLang="zh-CN" sz="1400" dirty="0">
                <a:solidFill>
                  <a:srgbClr val="1750EB"/>
                </a:solidFill>
                <a:effectLst/>
              </a:rPr>
              <a:t>2</a:t>
            </a:r>
            <a:r>
              <a:rPr lang="en-GB" altLang="zh-CN" sz="1400" dirty="0"/>
              <a:t>, </a:t>
            </a:r>
            <a:r>
              <a:rPr lang="en-GB" altLang="zh-CN" sz="1400" dirty="0">
                <a:solidFill>
                  <a:srgbClr val="1750EB"/>
                </a:solidFill>
                <a:effectLst/>
              </a:rPr>
              <a:t>3</a:t>
            </a:r>
            <a:r>
              <a:rPr lang="en-GB" altLang="zh-CN" sz="1400" dirty="0"/>
              <a:t>, </a:t>
            </a:r>
            <a:r>
              <a:rPr lang="en-GB" altLang="zh-CN" sz="1400" dirty="0">
                <a:solidFill>
                  <a:srgbClr val="1750EB"/>
                </a:solidFill>
                <a:effectLst/>
              </a:rPr>
              <a:t>4</a:t>
            </a:r>
            <a:r>
              <a:rPr lang="en-GB" altLang="zh-CN" sz="1400" dirty="0"/>
              <a:t>], </a:t>
            </a:r>
            <a:r>
              <a:rPr lang="en-GB" altLang="zh-CN" sz="1400" dirty="0">
                <a:solidFill>
                  <a:srgbClr val="067D17"/>
                </a:solidFill>
                <a:effectLst/>
              </a:rPr>
              <a:t>"</a:t>
            </a:r>
            <a:r>
              <a:rPr lang="en-GB" altLang="zh-CN" sz="1400" dirty="0" err="1">
                <a:solidFill>
                  <a:srgbClr val="067D17"/>
                </a:solidFill>
                <a:effectLst/>
              </a:rPr>
              <a:t>random_state</a:t>
            </a:r>
            <a:r>
              <a:rPr lang="en-GB" altLang="zh-CN" sz="1400" dirty="0">
                <a:solidFill>
                  <a:srgbClr val="067D17"/>
                </a:solidFill>
                <a:effectLst/>
              </a:rPr>
              <a:t>"</a:t>
            </a:r>
            <a:r>
              <a:rPr lang="en-GB" altLang="zh-CN" sz="1400" dirty="0"/>
              <a:t>: [</a:t>
            </a:r>
            <a:r>
              <a:rPr lang="en-GB" altLang="zh-CN" sz="1400" dirty="0">
                <a:solidFill>
                  <a:srgbClr val="1750EB"/>
                </a:solidFill>
                <a:effectLst/>
              </a:rPr>
              <a:t>9</a:t>
            </a:r>
            <a:r>
              <a:rPr lang="en-GB" altLang="zh-CN" sz="1400" dirty="0"/>
              <a:t>]}</a:t>
            </a:r>
            <a:br>
              <a:rPr lang="en-GB" altLang="zh-CN" sz="1400" dirty="0"/>
            </a:br>
            <a:r>
              <a:rPr lang="en-GB" altLang="zh-CN" sz="1400" dirty="0"/>
              <a:t>    estimator = </a:t>
            </a:r>
            <a:r>
              <a:rPr lang="en-GB" altLang="zh-CN" sz="1400" dirty="0" err="1"/>
              <a:t>GridSearchCV</a:t>
            </a:r>
            <a:r>
              <a:rPr lang="en-GB" altLang="zh-CN" sz="1400" dirty="0"/>
              <a:t>(estimator, </a:t>
            </a:r>
            <a:r>
              <a:rPr lang="en-GB" altLang="zh-CN" sz="1400" dirty="0" err="1">
                <a:solidFill>
                  <a:srgbClr val="660099"/>
                </a:solidFill>
                <a:effectLst/>
              </a:rPr>
              <a:t>param_grid</a:t>
            </a:r>
            <a:r>
              <a:rPr lang="en-GB" altLang="zh-CN" sz="1400" dirty="0"/>
              <a:t>=param, </a:t>
            </a:r>
            <a:r>
              <a:rPr lang="en-GB" altLang="zh-CN" sz="1400" dirty="0">
                <a:solidFill>
                  <a:srgbClr val="660099"/>
                </a:solidFill>
                <a:effectLst/>
              </a:rPr>
              <a:t>cv</a:t>
            </a:r>
            <a:r>
              <a:rPr lang="en-GB" altLang="zh-CN" sz="1400" dirty="0"/>
              <a:t>=</a:t>
            </a:r>
            <a:r>
              <a:rPr lang="en-GB" altLang="zh-CN" sz="1400" dirty="0">
                <a:solidFill>
                  <a:srgbClr val="1750EB"/>
                </a:solidFill>
                <a:effectLst/>
              </a:rPr>
              <a:t>3</a:t>
            </a:r>
            <a:r>
              <a:rPr lang="en-GB" altLang="zh-CN" sz="1400" dirty="0"/>
              <a:t>)</a:t>
            </a:r>
            <a:br>
              <a:rPr lang="en-GB" altLang="zh-CN" sz="1400" dirty="0"/>
            </a:br>
            <a:r>
              <a:rPr lang="en-GB" altLang="zh-CN" sz="1400" dirty="0"/>
              <a:t>    </a:t>
            </a:r>
            <a:r>
              <a:rPr lang="en-GB" altLang="zh-CN" sz="1400" dirty="0" err="1"/>
              <a:t>estimator.fit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r>
              <a:rPr lang="en-GB" altLang="zh-CN" sz="1400" dirty="0"/>
              <a:t>    </a:t>
            </a:r>
            <a:r>
              <a:rPr lang="en-GB" altLang="zh-CN" sz="1400" dirty="0" err="1"/>
              <a:t>mysorce</a:t>
            </a:r>
            <a:r>
              <a:rPr lang="en-GB" altLang="zh-CN" sz="1400" dirty="0"/>
              <a:t> = </a:t>
            </a:r>
            <a:r>
              <a:rPr lang="en-GB" altLang="zh-CN" sz="1400" dirty="0" err="1"/>
              <a:t>estimator.score</a:t>
            </a:r>
            <a:r>
              <a:rPr lang="en-GB" altLang="zh-CN" sz="1400" dirty="0"/>
              <a:t>(</a:t>
            </a:r>
            <a:r>
              <a:rPr lang="en-GB" altLang="zh-CN" sz="1400" dirty="0" err="1"/>
              <a:t>x_test</a:t>
            </a:r>
            <a:r>
              <a:rPr lang="en-GB" altLang="zh-CN" sz="1400" dirty="0"/>
              <a:t>, </a:t>
            </a:r>
            <a:r>
              <a:rPr lang="en-GB" altLang="zh-CN" sz="1400" dirty="0" err="1"/>
              <a:t>y_test</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a:solidFill>
                  <a:srgbClr val="067D17"/>
                </a:solidFill>
                <a:effectLst/>
              </a:rPr>
              <a:t>"</a:t>
            </a:r>
            <a:r>
              <a:rPr lang="en-GB" altLang="zh-CN" sz="1400" dirty="0" err="1">
                <a:solidFill>
                  <a:srgbClr val="067D17"/>
                </a:solidFill>
                <a:effectLst/>
              </a:rPr>
              <a:t>gbdt</a:t>
            </a:r>
            <a:r>
              <a:rPr lang="en-GB" altLang="zh-CN" sz="1400" dirty="0">
                <a:solidFill>
                  <a:srgbClr val="067D17"/>
                </a:solidFill>
                <a:effectLst/>
              </a:rPr>
              <a:t> </a:t>
            </a:r>
            <a:r>
              <a:rPr lang="en-GB" altLang="zh-CN" sz="1400" dirty="0" err="1">
                <a:solidFill>
                  <a:srgbClr val="067D17"/>
                </a:solidFill>
                <a:effectLst/>
              </a:rPr>
              <a:t>mysorce</a:t>
            </a:r>
            <a:r>
              <a:rPr lang="en-GB" altLang="zh-CN" sz="1400" dirty="0">
                <a:solidFill>
                  <a:srgbClr val="067D17"/>
                </a:solidFill>
                <a:effectLst/>
              </a:rPr>
              <a:t>--&gt;2"</a:t>
            </a:r>
            <a:r>
              <a:rPr lang="en-GB" altLang="zh-CN" sz="1400" dirty="0"/>
              <a:t>, </a:t>
            </a:r>
            <a:r>
              <a:rPr lang="en-GB" altLang="zh-CN" sz="1400" dirty="0" err="1"/>
              <a:t>mysorce</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err="1"/>
              <a:t>estimator.best_estimator</a:t>
            </a:r>
            <a:r>
              <a:rPr lang="en-GB" altLang="zh-CN" sz="1400" dirty="0"/>
              <a:t>_)</a:t>
            </a:r>
            <a:br>
              <a:rPr lang="en-GB" altLang="zh-CN" sz="1400" dirty="0"/>
            </a:br>
            <a:r>
              <a:rPr lang="en-GB" altLang="zh-CN" sz="1400" dirty="0"/>
              <a:t>    </a:t>
            </a:r>
            <a:r>
              <a:rPr lang="en-GB" altLang="zh-CN" sz="1400" dirty="0">
                <a:solidFill>
                  <a:srgbClr val="0033B3"/>
                </a:solidFill>
                <a:effectLst/>
              </a:rPr>
              <a:t>pass</a:t>
            </a:r>
            <a:br>
              <a:rPr lang="en-GB" altLang="zh-CN" sz="1400" dirty="0">
                <a:solidFill>
                  <a:srgbClr val="0033B3"/>
                </a:solidFill>
                <a:effectLst/>
              </a:rPr>
            </a:b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1730513"/>
            <a:ext cx="55923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提升树？</a:t>
            </a:r>
            <a:endParaRPr kumimoji="1" lang="en-US" altLang="zh-CN"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2" name="TextBox 6"/>
          <p:cNvSpPr txBox="1"/>
          <p:nvPr/>
        </p:nvSpPr>
        <p:spPr>
          <a:xfrm>
            <a:off x="4778697" y="2172215"/>
            <a:ext cx="6798954" cy="463397"/>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kumimoji="1"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每一个弱学习器通过拟合残差来构建强学习</a:t>
            </a:r>
            <a:r>
              <a:rPr lang="zh-CN" altLang="en-US" dirty="0"/>
              <a:t>器</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4442176" y="3033574"/>
            <a:ext cx="40757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dirty="0">
                <a:solidFill>
                  <a:prstClr val="black">
                    <a:lumMod val="65000"/>
                    <a:lumOff val="35000"/>
                  </a:prstClr>
                </a:solidFill>
                <a:latin typeface="Alibaba PuHuiTi" pitchFamily="18" charset="-122"/>
                <a:ea typeface="Alibaba PuHuiTi" pitchFamily="18" charset="-122"/>
                <a:cs typeface="Alibaba PuHuiTi" pitchFamily="18" charset="-122"/>
              </a:rPr>
              <a:t>2</a:t>
            </a:r>
            <a:r>
              <a:rPr kumimoji="1" lang="zh-CN" altLang="en-US"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梯度提升树  </a:t>
            </a:r>
            <a:endParaRPr kumimoji="1" lang="zh-CN" altLang="en-US" sz="24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6" name="TextBox 6"/>
          <p:cNvSpPr txBox="1"/>
          <p:nvPr/>
        </p:nvSpPr>
        <p:spPr>
          <a:xfrm>
            <a:off x="4778697" y="3830231"/>
            <a:ext cx="6682327" cy="46897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kumimoji="1"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每一个弱学习器通过拟合负梯度来构建强学习器</a:t>
            </a:r>
            <a:endParaRPr kumimoji="1" lang="en-US" altLang="zh-CN" dirty="0">
              <a:solidFill>
                <a:prstClr val="black">
                  <a:lumMod val="65000"/>
                  <a:lumOff val="35000"/>
                </a:prst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9613" y="1859063"/>
            <a:ext cx="4392488" cy="390171"/>
          </a:xfrm>
          <a:prstGeom prst="rect">
            <a:avLst/>
          </a:prstGeom>
        </p:spPr>
        <p:txBody>
          <a:bodyPr wrap="square">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1</a:t>
            </a:r>
            <a:r>
              <a:rPr kumimoji="0" lang="zh-CN" altLang="en-US" sz="16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、下列关于</a:t>
            </a:r>
            <a:r>
              <a:rPr kumimoji="0" lang="en-US" altLang="zh-CN" sz="16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GBDT</a:t>
            </a:r>
            <a:r>
              <a:rPr kumimoji="0" lang="zh-CN" altLang="en-US" sz="16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的说法正确的是？（</a:t>
            </a:r>
            <a:r>
              <a:rPr kumimoji="0" lang="zh-CN" altLang="en-US" sz="1600" b="1"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多选</a:t>
            </a:r>
            <a:r>
              <a:rPr kumimoji="0" lang="zh-CN" altLang="en-US" sz="16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rPr>
              <a:t>）</a:t>
            </a:r>
            <a:endParaRPr kumimoji="0" lang="zh-CN" altLang="en-US" sz="16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p:txBody>
      </p:sp>
      <p:sp>
        <p:nvSpPr>
          <p:cNvPr id="4" name="矩形 3"/>
          <p:cNvSpPr/>
          <p:nvPr/>
        </p:nvSpPr>
        <p:spPr>
          <a:xfrm>
            <a:off x="2868365" y="2379701"/>
            <a:ext cx="4707831" cy="2033377"/>
          </a:xfrm>
          <a:prstGeom prst="rect">
            <a:avLst/>
          </a:prstGeom>
        </p:spPr>
        <p:txBody>
          <a:bodyPr wrap="square">
            <a:spAutoFit/>
          </a:bodyPr>
          <a:lstStyle/>
          <a:p>
            <a:pPr>
              <a:lnSpc>
                <a:spcPct val="130000"/>
              </a:lnSpc>
            </a:pPr>
            <a:r>
              <a:rPr lang="en-US" altLang="zh-CN" sz="1400" b="1" dirty="0">
                <a:latin typeface="Alibaba PuHuiTi" pitchFamily="18" charset="-122"/>
                <a:ea typeface="Alibaba PuHuiTi" pitchFamily="18" charset="-122"/>
                <a:cs typeface="Alibaba PuHuiTi" pitchFamily="18" charset="-122"/>
              </a:rPr>
              <a:t>A</a:t>
            </a:r>
            <a:r>
              <a:rPr lang="zh-CN" altLang="en-US" sz="1400" b="1"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它使用的弱学习器是决策树</a:t>
            </a:r>
            <a:endParaRPr lang="en-US" altLang="zh-CN" sz="1400" dirty="0">
              <a:latin typeface="Alibaba PuHuiTi" pitchFamily="18" charset="-122"/>
              <a:ea typeface="Alibaba PuHuiTi" pitchFamily="18" charset="-122"/>
              <a:cs typeface="Alibaba PuHuiTi" pitchFamily="18" charset="-122"/>
            </a:endParaRPr>
          </a:p>
          <a:p>
            <a:pPr>
              <a:lnSpc>
                <a:spcPct val="130000"/>
              </a:lnSpc>
            </a:pPr>
            <a:endParaRPr lang="en-US" altLang="zh-CN" sz="1400" dirty="0">
              <a:latin typeface="Alibaba PuHuiTi" pitchFamily="18" charset="-122"/>
              <a:ea typeface="Alibaba PuHuiTi" pitchFamily="18" charset="-122"/>
              <a:cs typeface="Alibaba PuHuiTi" pitchFamily="18" charset="-122"/>
            </a:endParaRPr>
          </a:p>
          <a:p>
            <a:pPr>
              <a:lnSpc>
                <a:spcPct val="130000"/>
              </a:lnSpc>
            </a:pPr>
            <a:r>
              <a:rPr lang="en-US" altLang="zh-CN" sz="1400" b="1" dirty="0">
                <a:latin typeface="Alibaba PuHuiTi" pitchFamily="18" charset="-122"/>
                <a:ea typeface="Alibaba PuHuiTi" pitchFamily="18" charset="-122"/>
                <a:cs typeface="Alibaba PuHuiTi" pitchFamily="18" charset="-122"/>
              </a:rPr>
              <a:t>B</a:t>
            </a:r>
            <a:r>
              <a:rPr lang="zh-CN" altLang="en-US" sz="1400" b="1"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它使用了</a:t>
            </a:r>
            <a:r>
              <a:rPr lang="en-US" altLang="zh-CN" sz="1400" dirty="0">
                <a:latin typeface="Alibaba PuHuiTi" pitchFamily="18" charset="-122"/>
                <a:ea typeface="Alibaba PuHuiTi" pitchFamily="18" charset="-122"/>
                <a:cs typeface="Alibaba PuHuiTi" pitchFamily="18" charset="-122"/>
              </a:rPr>
              <a:t>Boosting</a:t>
            </a:r>
            <a:r>
              <a:rPr lang="zh-CN" altLang="en-US" sz="1400" dirty="0">
                <a:latin typeface="Alibaba PuHuiTi" pitchFamily="18" charset="-122"/>
                <a:ea typeface="Alibaba PuHuiTi" pitchFamily="18" charset="-122"/>
                <a:cs typeface="Alibaba PuHuiTi" pitchFamily="18" charset="-122"/>
              </a:rPr>
              <a:t>的思想</a:t>
            </a:r>
            <a:endParaRPr lang="en-US" altLang="zh-CN" sz="1400" dirty="0">
              <a:latin typeface="Alibaba PuHuiTi" pitchFamily="18" charset="-122"/>
              <a:ea typeface="Alibaba PuHuiTi" pitchFamily="18" charset="-122"/>
              <a:cs typeface="Alibaba PuHuiTi" pitchFamily="18" charset="-122"/>
            </a:endParaRPr>
          </a:p>
          <a:p>
            <a:pPr>
              <a:lnSpc>
                <a:spcPct val="130000"/>
              </a:lnSpc>
            </a:pPr>
            <a:endParaRPr lang="en-US" altLang="zh-CN" sz="1400" dirty="0">
              <a:latin typeface="Alibaba PuHuiTi" pitchFamily="18" charset="-122"/>
              <a:ea typeface="Alibaba PuHuiTi" pitchFamily="18" charset="-122"/>
              <a:cs typeface="Alibaba PuHuiTi" pitchFamily="18" charset="-122"/>
            </a:endParaRPr>
          </a:p>
          <a:p>
            <a:pPr>
              <a:lnSpc>
                <a:spcPct val="130000"/>
              </a:lnSpc>
            </a:pPr>
            <a:r>
              <a:rPr lang="en-US" altLang="zh-CN" sz="1400" b="1" dirty="0">
                <a:latin typeface="Alibaba PuHuiTi" pitchFamily="18" charset="-122"/>
                <a:ea typeface="Alibaba PuHuiTi" pitchFamily="18" charset="-122"/>
                <a:cs typeface="Alibaba PuHuiTi" pitchFamily="18" charset="-122"/>
              </a:rPr>
              <a:t>C</a:t>
            </a:r>
            <a:r>
              <a:rPr lang="zh-CN" altLang="en-US" sz="1400" b="1"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去拟合每次弱学习器学习后的负梯度信息</a:t>
            </a:r>
            <a:endParaRPr lang="en-US" altLang="zh-CN" sz="1400" dirty="0">
              <a:latin typeface="Alibaba PuHuiTi" pitchFamily="18" charset="-122"/>
              <a:ea typeface="Alibaba PuHuiTi" pitchFamily="18" charset="-122"/>
              <a:cs typeface="Alibaba PuHuiTi" pitchFamily="18" charset="-122"/>
            </a:endParaRPr>
          </a:p>
          <a:p>
            <a:pPr>
              <a:lnSpc>
                <a:spcPct val="130000"/>
              </a:lnSpc>
            </a:pPr>
            <a:endParaRPr lang="en-US" altLang="zh-CN" sz="1400" dirty="0">
              <a:latin typeface="Alibaba PuHuiTi" pitchFamily="18" charset="-122"/>
              <a:ea typeface="Alibaba PuHuiTi" pitchFamily="18" charset="-122"/>
              <a:cs typeface="Alibaba PuHuiTi" pitchFamily="18" charset="-122"/>
            </a:endParaRPr>
          </a:p>
          <a:p>
            <a:pPr>
              <a:lnSpc>
                <a:spcPct val="130000"/>
              </a:lnSpc>
            </a:pPr>
            <a:r>
              <a:rPr lang="en-US" altLang="zh-CN" sz="1400" b="1" dirty="0">
                <a:latin typeface="Alibaba PuHuiTi" pitchFamily="18" charset="-122"/>
                <a:ea typeface="Alibaba PuHuiTi" pitchFamily="18" charset="-122"/>
                <a:cs typeface="Alibaba PuHuiTi" pitchFamily="18" charset="-122"/>
              </a:rPr>
              <a:t>D</a:t>
            </a:r>
            <a:r>
              <a:rPr lang="zh-CN" altLang="en-US" sz="1400" b="1" dirty="0">
                <a:latin typeface="Alibaba PuHuiTi" pitchFamily="18" charset="-122"/>
                <a:ea typeface="Alibaba PuHuiTi" pitchFamily="18" charset="-122"/>
                <a:cs typeface="Alibaba PuHuiTi" pitchFamily="18" charset="-122"/>
              </a:rPr>
              <a:t>）</a:t>
            </a:r>
            <a:r>
              <a:rPr lang="en-US" altLang="zh-CN" sz="1400" dirty="0">
                <a:latin typeface="Alibaba PuHuiTi" pitchFamily="18" charset="-122"/>
                <a:ea typeface="Alibaba PuHuiTi" pitchFamily="18" charset="-122"/>
                <a:cs typeface="Alibaba PuHuiTi" pitchFamily="18" charset="-122"/>
              </a:rPr>
              <a:t>GBDT</a:t>
            </a:r>
            <a:r>
              <a:rPr lang="zh-CN" altLang="en-US" sz="1400" dirty="0">
                <a:latin typeface="Alibaba PuHuiTi" pitchFamily="18" charset="-122"/>
                <a:ea typeface="Alibaba PuHuiTi" pitchFamily="18" charset="-122"/>
                <a:cs typeface="Alibaba PuHuiTi" pitchFamily="18" charset="-122"/>
              </a:rPr>
              <a:t>可以解决回归问题</a:t>
            </a:r>
            <a:endParaRPr lang="zh-CN" altLang="en-US" sz="1400" dirty="0">
              <a:latin typeface="Alibaba PuHuiTi" pitchFamily="18" charset="-122"/>
              <a:ea typeface="Alibaba PuHuiTi" pitchFamily="18" charset="-122"/>
              <a:cs typeface="Alibaba PuHuiTi" pitchFamily="18" charset="-122"/>
            </a:endParaRPr>
          </a:p>
        </p:txBody>
      </p:sp>
      <p:sp>
        <p:nvSpPr>
          <p:cNvPr id="8" name="文本框 7"/>
          <p:cNvSpPr txBox="1"/>
          <p:nvPr/>
        </p:nvSpPr>
        <p:spPr>
          <a:xfrm>
            <a:off x="2868365" y="4666773"/>
            <a:ext cx="1247457" cy="276999"/>
          </a:xfrm>
          <a:prstGeom prst="rect">
            <a:avLst/>
          </a:prstGeom>
          <a:noFill/>
        </p:spPr>
        <p:txBody>
          <a:bodyPr wrap="none" rtlCol="0">
            <a:spAutoFit/>
          </a:bodyPr>
          <a:lstStyle/>
          <a:p>
            <a:pPr fontAlgn="auto">
              <a:spcBef>
                <a:spcPts val="0"/>
              </a:spcBef>
              <a:spcAft>
                <a:spcPts val="0"/>
              </a:spcAft>
            </a:pPr>
            <a:r>
              <a:rPr lang="zh-CN" altLang="en-US" sz="1200" b="1" dirty="0">
                <a:solidFill>
                  <a:schemeClr val="accent2">
                    <a:lumMod val="75000"/>
                  </a:schemeClr>
                </a:solidFill>
                <a:latin typeface="微软雅黑" panose="020B0503020204020204" pitchFamily="34" charset="-122"/>
                <a:ea typeface="微软雅黑" panose="020B0503020204020204" pitchFamily="34" charset="-122"/>
              </a:rPr>
              <a:t>答案：</a:t>
            </a:r>
            <a:r>
              <a:rPr lang="en-US" altLang="zh-CN" sz="1200" b="1" dirty="0">
                <a:solidFill>
                  <a:schemeClr val="accent2">
                    <a:lumMod val="75000"/>
                  </a:schemeClr>
                </a:solidFill>
                <a:latin typeface="微软雅黑" panose="020B0503020204020204" pitchFamily="34" charset="-122"/>
                <a:ea typeface="微软雅黑" panose="020B0503020204020204" pitchFamily="34" charset="-122"/>
              </a:rPr>
              <a:t>ABCD</a:t>
            </a:r>
            <a:r>
              <a:rPr lang="zh-CN" altLang="en-US" sz="1200" b="1" dirty="0">
                <a:solidFill>
                  <a:schemeClr val="accent2">
                    <a:lumMod val="75000"/>
                  </a:schemeClr>
                </a:solidFill>
                <a:latin typeface="微软雅黑" panose="020B0503020204020204" pitchFamily="34" charset="-122"/>
                <a:ea typeface="微软雅黑" panose="020B0503020204020204" pitchFamily="34" charset="-122"/>
              </a:rPr>
              <a:t>。</a:t>
            </a:r>
            <a:endParaRPr lang="zh-CN" altLang="en-US" sz="1200" b="1"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40121" y="1334765"/>
            <a:ext cx="6420620" cy="4497463"/>
          </a:xfrm>
        </p:spPr>
        <p:txBody>
          <a:bodyPr anchor="t"/>
          <a:lstStyle/>
          <a:p>
            <a:r>
              <a:rPr lang="zh-CN" altLang="en-US" dirty="0">
                <a:solidFill>
                  <a:schemeClr val="tx1"/>
                </a:solidFill>
                <a:latin typeface="Alibaba PuHuiTi" pitchFamily="18" charset="-122"/>
                <a:ea typeface="Alibaba PuHuiTi" pitchFamily="18" charset="-122"/>
                <a:cs typeface="Alibaba PuHuiTi" pitchFamily="18" charset="-122"/>
              </a:rPr>
              <a:t>集成学习思想</a:t>
            </a:r>
            <a:endParaRPr lang="en-US" altLang="zh-CN" dirty="0">
              <a:solidFill>
                <a:schemeClr val="tx1"/>
              </a:solidFill>
              <a:latin typeface="Alibaba PuHuiTi" pitchFamily="18" charset="-122"/>
              <a:ea typeface="Alibaba PuHuiTi" pitchFamily="18" charset="-122"/>
              <a:cs typeface="Alibaba PuHuiTi" pitchFamily="18" charset="-122"/>
            </a:endParaRPr>
          </a:p>
          <a:p>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随机森林算法</a:t>
            </a:r>
            <a:endPar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Adaboost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GBDT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sz="1600" dirty="0" err="1">
                <a:solidFill>
                  <a:srgbClr val="C00000"/>
                </a:solidFill>
                <a:latin typeface="Alibaba PuHuiTi" pitchFamily="18" charset="-122"/>
                <a:ea typeface="Alibaba PuHuiTi" pitchFamily="18" charset="-122"/>
                <a:cs typeface="Alibaba PuHuiTi" pitchFamily="18" charset="-122"/>
              </a:rPr>
              <a:t>XGBoost</a:t>
            </a:r>
            <a:r>
              <a:rPr kumimoji="1" lang="zh-CN" altLang="en-US" sz="1400" b="0" dirty="0">
                <a:solidFill>
                  <a:srgbClr val="C00000"/>
                </a:solidFill>
                <a:latin typeface="Alibaba PuHuiTi" pitchFamily="18" charset="-122"/>
                <a:ea typeface="Alibaba PuHuiTi" pitchFamily="18" charset="-122"/>
                <a:cs typeface="Alibaba PuHuiTi" pitchFamily="18" charset="-122"/>
              </a:rPr>
              <a:t> </a:t>
            </a:r>
            <a:endParaRPr kumimoji="1" lang="en-US" altLang="zh-CN" sz="1600" b="0" dirty="0">
              <a:solidFill>
                <a:srgbClr val="C00000"/>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38358" y="869546"/>
            <a:ext cx="6298881" cy="4855845"/>
          </a:xfrm>
        </p:spPr>
        <p:txBody>
          <a:bodyPr/>
          <a:lstStyle/>
          <a:p>
            <a:pPr algn="l"/>
            <a:r>
              <a:rPr lang="zh-CN" altLang="en-US" b="0" i="0" u="none" strike="noStrike" dirty="0">
                <a:solidFill>
                  <a:srgbClr val="333333"/>
                </a:solidFill>
                <a:effectLst/>
                <a:latin typeface="Open Sans" panose="020B0606030504020204" pitchFamily="34" charset="0"/>
              </a:rPr>
              <a:t>知道</a:t>
            </a:r>
            <a:r>
              <a:rPr lang="en-GB" altLang="zh-CN" b="0" i="0" u="none" strike="noStrike" dirty="0" err="1">
                <a:solidFill>
                  <a:srgbClr val="333333"/>
                </a:solidFill>
                <a:effectLst/>
                <a:latin typeface="Open Sans" panose="020B0606030504020204" pitchFamily="34" charset="0"/>
              </a:rPr>
              <a:t>XGBoost</a:t>
            </a:r>
            <a:r>
              <a:rPr lang="zh-CN" altLang="en-US" b="0" i="0" u="none" strike="noStrike" dirty="0">
                <a:solidFill>
                  <a:srgbClr val="333333"/>
                </a:solidFill>
                <a:effectLst/>
                <a:latin typeface="Open Sans" panose="020B0606030504020204" pitchFamily="34" charset="0"/>
              </a:rPr>
              <a:t>算法的思想</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理解</a:t>
            </a:r>
            <a:r>
              <a:rPr lang="en-GB" altLang="zh-CN" b="0" i="0" u="none" strike="noStrike" dirty="0" err="1">
                <a:solidFill>
                  <a:srgbClr val="333333"/>
                </a:solidFill>
                <a:effectLst/>
                <a:latin typeface="Open Sans" panose="020B0606030504020204" pitchFamily="34" charset="0"/>
              </a:rPr>
              <a:t>XGBoost</a:t>
            </a:r>
            <a:r>
              <a:rPr lang="zh-CN" altLang="en-US" b="0" i="0" u="none" strike="noStrike" dirty="0">
                <a:solidFill>
                  <a:srgbClr val="333333"/>
                </a:solidFill>
                <a:effectLst/>
                <a:latin typeface="Open Sans" panose="020B0606030504020204" pitchFamily="34" charset="0"/>
              </a:rPr>
              <a:t>目标函数</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了解</a:t>
            </a:r>
            <a:r>
              <a:rPr lang="en-GB" altLang="zh-CN" b="0" i="0" u="none" strike="noStrike" dirty="0" err="1">
                <a:solidFill>
                  <a:srgbClr val="333333"/>
                </a:solidFill>
                <a:effectLst/>
                <a:latin typeface="Open Sans" panose="020B0606030504020204" pitchFamily="34" charset="0"/>
              </a:rPr>
              <a:t>XGBoost</a:t>
            </a:r>
            <a:r>
              <a:rPr lang="zh-CN" altLang="en-US" b="0" i="0" u="none" strike="noStrike" dirty="0">
                <a:solidFill>
                  <a:srgbClr val="333333"/>
                </a:solidFill>
                <a:effectLst/>
                <a:latin typeface="Open Sans" panose="020B0606030504020204" pitchFamily="34" charset="0"/>
              </a:rPr>
              <a:t>的算法</a:t>
            </a:r>
            <a:r>
              <a:rPr lang="en-GB" altLang="zh-CN" b="0" i="0" u="none" strike="noStrike" dirty="0">
                <a:solidFill>
                  <a:srgbClr val="333333"/>
                </a:solidFill>
                <a:effectLst/>
                <a:latin typeface="Open Sans" panose="020B0606030504020204" pitchFamily="34" charset="0"/>
              </a:rPr>
              <a:t>API</a:t>
            </a:r>
            <a:endParaRPr lang="en-GB" altLang="zh-CN"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实现红酒品质预测案例</a:t>
            </a:r>
            <a:endParaRPr lang="zh-CN" altLang="en-US" b="0" i="0" u="none" strike="noStrike" dirty="0">
              <a:solidFill>
                <a:srgbClr val="333333"/>
              </a:solidFill>
              <a:effectLst/>
              <a:latin typeface="Open Sans" panose="020B0606030504020204" pitchFamily="34" charset="0"/>
            </a:endParaRPr>
          </a:p>
          <a:p>
            <a:pPr marL="0" indent="0">
              <a:buNone/>
            </a:pP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2"/>
          <p:cNvSpPr txBox="1"/>
          <p:nvPr/>
        </p:nvSpPr>
        <p:spPr>
          <a:xfrm>
            <a:off x="1234134" y="3583799"/>
            <a:ext cx="7614516" cy="73557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r>
              <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a:t>
            </a:r>
            <a:r>
              <a:rPr kumimoji="0" lang="zh-CN" altLang="en-US"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、在损失函数中加入正则化项，</a:t>
            </a:r>
            <a:endPar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lang="en-US" altLang="zh-CN" sz="1800" dirty="0">
              <a:solidFill>
                <a:srgbClr val="333333"/>
              </a:solidFill>
              <a:latin typeface="Alibaba PuHuiTi" pitchFamily="18" charset="-122"/>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r>
              <a:rPr lang="zh-CN" altLang="en-US" sz="1800" noProof="0" dirty="0">
                <a:solidFill>
                  <a:srgbClr val="333333"/>
                </a:solidFill>
                <a:latin typeface="Alibaba PuHuiTi" pitchFamily="18" charset="-122"/>
                <a:ea typeface="Alibaba PuHuiTi" pitchFamily="18" charset="-122"/>
                <a:cs typeface="Alibaba PuHuiTi" pitchFamily="18" charset="-122"/>
              </a:rPr>
              <a:t>提高对</a:t>
            </a:r>
            <a:r>
              <a:rPr kumimoji="0" lang="zh-CN" altLang="en-US" sz="18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未知的测试数据</a:t>
            </a:r>
            <a:r>
              <a:rPr lang="zh-CN" altLang="en-US" sz="1800" dirty="0">
                <a:solidFill>
                  <a:srgbClr val="333333"/>
                </a:solidFill>
                <a:latin typeface="Alibaba PuHuiTi" pitchFamily="18" charset="-122"/>
                <a:ea typeface="Alibaba PuHuiTi" pitchFamily="18" charset="-122"/>
                <a:cs typeface="Alibaba PuHuiTi" pitchFamily="18" charset="-122"/>
              </a:rPr>
              <a:t>的泛化性能</a:t>
            </a:r>
            <a:r>
              <a:rPr kumimoji="0" lang="zh-CN" altLang="en-US"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0" lang="en-US" altLang="zh-CN" sz="2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(Ex</a:t>
            </a:r>
            <a:r>
              <a:rPr kumimoji="0" lang="en-US" altLang="zh-CN" sz="20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treme</a:t>
            </a:r>
            <a:r>
              <a:rPr kumimoji="0" lang="en-US" altLang="zh-CN" sz="20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Gradient Boosting)</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710879" y="1520151"/>
            <a:ext cx="10319070" cy="56589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lgn="l">
              <a:buFont typeface="Arial" panose="020B0604020202020204" pitchFamily="34" charset="0"/>
              <a:buChar char="•"/>
            </a:pPr>
            <a:r>
              <a:rPr lang="zh-CN" altLang="en-US" b="0" i="0" dirty="0">
                <a:solidFill>
                  <a:srgbClr val="333333"/>
                </a:solidFill>
                <a:effectLst/>
                <a:latin typeface="Helvetica Neue" panose="02000503000000020004" pitchFamily="2" charset="0"/>
              </a:rPr>
              <a:t>极端梯度提升树，集成学习方法的王牌，在数据挖掘比赛中，大部分获胜者用了</a:t>
            </a:r>
            <a:r>
              <a:rPr lang="en-GB" altLang="zh-CN" b="0" i="0" dirty="0" err="1">
                <a:solidFill>
                  <a:srgbClr val="333333"/>
                </a:solidFill>
                <a:effectLst/>
                <a:latin typeface="Helvetica Neue" panose="02000503000000020004" pitchFamily="2" charset="0"/>
              </a:rPr>
              <a:t>XGBoost</a:t>
            </a:r>
            <a:r>
              <a:rPr lang="zh-CN" altLang="en-GB" b="0" i="0" dirty="0">
                <a:solidFill>
                  <a:srgbClr val="333333"/>
                </a:solidFill>
                <a:effectLst/>
                <a:latin typeface="Helvetica Neue" panose="02000503000000020004" pitchFamily="2" charset="0"/>
              </a:rPr>
              <a:t>。</a:t>
            </a:r>
            <a:endParaRPr lang="zh-CN" altLang="en-GB" b="0" i="0" dirty="0">
              <a:solidFill>
                <a:srgbClr val="333333"/>
              </a:solidFill>
              <a:effectLst/>
              <a:latin typeface="Helvetica Neue" panose="02000503000000020004" pitchFamily="2" charset="0"/>
            </a:endParaRPr>
          </a:p>
        </p:txBody>
      </p:sp>
      <p:sp>
        <p:nvSpPr>
          <p:cNvPr id="2" name="文本占位符 2"/>
          <p:cNvSpPr txBox="1"/>
          <p:nvPr/>
        </p:nvSpPr>
        <p:spPr>
          <a:xfrm>
            <a:off x="673568" y="2138680"/>
            <a:ext cx="3150357"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en-GB" altLang="zh-CN" sz="18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Xgb</a:t>
            </a:r>
            <a:r>
              <a:rPr kumimoji="0" lang="zh-CN" altLang="en-GB"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的</a:t>
            </a:r>
            <a:r>
              <a:rPr lang="zh-CN" altLang="en-US" sz="1800" dirty="0">
                <a:solidFill>
                  <a:srgbClr val="333333"/>
                </a:solidFill>
                <a:latin typeface="Alibaba PuHuiTi" pitchFamily="18" charset="-122"/>
                <a:ea typeface="Alibaba PuHuiTi" pitchFamily="18" charset="-122"/>
                <a:cs typeface="Alibaba PuHuiTi" pitchFamily="18" charset="-122"/>
              </a:rPr>
              <a:t>构建思想：</a:t>
            </a:r>
            <a:endParaRPr kumimoji="0" lang="zh-CN" altLang="en-US"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7" name="文本占位符 2"/>
          <p:cNvSpPr txBox="1"/>
          <p:nvPr/>
        </p:nvSpPr>
        <p:spPr>
          <a:xfrm>
            <a:off x="1213682" y="2549613"/>
            <a:ext cx="8736180" cy="73557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en-US" altLang="zh-CN" sz="1800" dirty="0">
                <a:solidFill>
                  <a:srgbClr val="333333"/>
                </a:solidFill>
                <a:latin typeface="Alibaba PuHuiTi" pitchFamily="18" charset="-122"/>
                <a:ea typeface="Alibaba PuHuiTi" pitchFamily="18" charset="-122"/>
                <a:cs typeface="Alibaba PuHuiTi" pitchFamily="18" charset="-122"/>
              </a:rPr>
              <a:t>1</a:t>
            </a:r>
            <a:r>
              <a:rPr lang="zh-CN" altLang="en-US" sz="1800" dirty="0">
                <a:solidFill>
                  <a:srgbClr val="333333"/>
                </a:solidFill>
                <a:latin typeface="Alibaba PuHuiTi" pitchFamily="18" charset="-122"/>
                <a:ea typeface="Alibaba PuHuiTi" pitchFamily="18" charset="-122"/>
                <a:cs typeface="Alibaba PuHuiTi" pitchFamily="18" charset="-122"/>
              </a:rPr>
              <a:t>、</a:t>
            </a:r>
            <a:r>
              <a:rPr kumimoji="0" lang="zh-CN" altLang="en-US"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构建模型的方法</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是最小化训练数据的损失函数</a:t>
            </a:r>
            <a:r>
              <a:rPr kumimoji="0" lang="en-US" altLang="zh-CN"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R="0" lvl="0" algn="l" defTabSz="914400" rtl="0" eaLnBrk="0" fontAlgn="base" latinLnBrk="0" hangingPunct="0">
              <a:lnSpc>
                <a:spcPct val="150000"/>
              </a:lnSpc>
              <a:spcBef>
                <a:spcPct val="20000"/>
              </a:spcBef>
              <a:spcAft>
                <a:spcPct val="0"/>
              </a:spcAft>
              <a:buClrTx/>
              <a:buSzTx/>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训练的模型</a:t>
            </a:r>
            <a:r>
              <a:rPr kumimoji="0" lang="zh-CN" altLang="en-US" sz="18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复杂度较高</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r>
              <a:rPr kumimoji="0" lang="zh-CN" altLang="en-US" sz="18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易过拟合</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2791968" y="3021857"/>
            <a:ext cx="1923288" cy="514147"/>
          </a:xfrm>
          <a:prstGeom prst="rect">
            <a:avLst/>
          </a:prstGeom>
        </p:spPr>
      </p:pic>
      <p:sp>
        <p:nvSpPr>
          <p:cNvPr id="17" name="椭圆 16"/>
          <p:cNvSpPr/>
          <p:nvPr/>
        </p:nvSpPr>
        <p:spPr>
          <a:xfrm>
            <a:off x="7049400" y="3525888"/>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18" name="椭圆 17"/>
          <p:cNvSpPr/>
          <p:nvPr/>
        </p:nvSpPr>
        <p:spPr>
          <a:xfrm>
            <a:off x="6784224" y="4114856"/>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7375536" y="4114856"/>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直线箭头连接符 20"/>
          <p:cNvCxnSpPr>
            <a:stCxn id="17" idx="4"/>
            <a:endCxn id="18" idx="0"/>
          </p:cNvCxnSpPr>
          <p:nvPr/>
        </p:nvCxnSpPr>
        <p:spPr>
          <a:xfrm flipH="1">
            <a:off x="6948816" y="3882397"/>
            <a:ext cx="265176" cy="23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7" idx="4"/>
            <a:endCxn id="19" idx="0"/>
          </p:cNvCxnSpPr>
          <p:nvPr/>
        </p:nvCxnSpPr>
        <p:spPr>
          <a:xfrm>
            <a:off x="7213992" y="3882397"/>
            <a:ext cx="326136" cy="23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8381376" y="3525888"/>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7" name="椭圆 26"/>
          <p:cNvSpPr/>
          <p:nvPr/>
        </p:nvSpPr>
        <p:spPr>
          <a:xfrm>
            <a:off x="8116200" y="4114856"/>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8707512" y="4114856"/>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p:cNvCxnSpPr>
            <a:stCxn id="26" idx="4"/>
            <a:endCxn id="27" idx="0"/>
          </p:cNvCxnSpPr>
          <p:nvPr/>
        </p:nvCxnSpPr>
        <p:spPr>
          <a:xfrm flipH="1">
            <a:off x="8280792" y="3882397"/>
            <a:ext cx="265176" cy="23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6" idx="4"/>
            <a:endCxn id="28" idx="0"/>
          </p:cNvCxnSpPr>
          <p:nvPr/>
        </p:nvCxnSpPr>
        <p:spPr>
          <a:xfrm>
            <a:off x="8545968" y="3882397"/>
            <a:ext cx="326136" cy="23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双中括号 35"/>
          <p:cNvSpPr/>
          <p:nvPr/>
        </p:nvSpPr>
        <p:spPr>
          <a:xfrm>
            <a:off x="6555624" y="3361094"/>
            <a:ext cx="2587752" cy="1225296"/>
          </a:xfrm>
          <a:prstGeom prst="bracketPair">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7" name="椭圆 36"/>
          <p:cNvSpPr/>
          <p:nvPr/>
        </p:nvSpPr>
        <p:spPr>
          <a:xfrm>
            <a:off x="10545458" y="3432104"/>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8" name="椭圆 37"/>
          <p:cNvSpPr/>
          <p:nvPr/>
        </p:nvSpPr>
        <p:spPr>
          <a:xfrm>
            <a:off x="10280282" y="4114856"/>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p:nvSpPr>
        <p:spPr>
          <a:xfrm>
            <a:off x="10871594" y="4114856"/>
            <a:ext cx="329184" cy="35650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0" name="直线箭头连接符 39"/>
          <p:cNvCxnSpPr>
            <a:stCxn id="37" idx="4"/>
            <a:endCxn id="38" idx="0"/>
          </p:cNvCxnSpPr>
          <p:nvPr/>
        </p:nvCxnSpPr>
        <p:spPr>
          <a:xfrm flipH="1">
            <a:off x="10444874" y="3788613"/>
            <a:ext cx="265176" cy="32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37" idx="4"/>
            <a:endCxn id="39" idx="0"/>
          </p:cNvCxnSpPr>
          <p:nvPr/>
        </p:nvCxnSpPr>
        <p:spPr>
          <a:xfrm>
            <a:off x="10710050" y="3788613"/>
            <a:ext cx="326136" cy="32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右箭头 41"/>
          <p:cNvSpPr/>
          <p:nvPr/>
        </p:nvSpPr>
        <p:spPr>
          <a:xfrm flipH="1">
            <a:off x="9620032" y="3746527"/>
            <a:ext cx="310897" cy="32624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2"/>
          <a:stretch>
            <a:fillRect/>
          </a:stretch>
        </p:blipFill>
        <p:spPr>
          <a:xfrm>
            <a:off x="1855277" y="4542801"/>
            <a:ext cx="2411923" cy="5750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1074170" y="1304695"/>
            <a:ext cx="9371313" cy="66274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en-GB" altLang="zh-CN" b="0" i="0" u="none" strike="noStrike" dirty="0" err="1">
                <a:solidFill>
                  <a:srgbClr val="333333"/>
                </a:solidFill>
                <a:effectLst/>
                <a:latin typeface="Open Sans" panose="020B0606030504020204" pitchFamily="34" charset="0"/>
              </a:rPr>
              <a:t>XGBoost</a:t>
            </a:r>
            <a:r>
              <a:rPr lang="zh-CN" altLang="en-GB" b="0" i="0" u="none" strike="noStrike" dirty="0">
                <a:solidFill>
                  <a:srgbClr val="333333"/>
                </a:solidFill>
                <a:effectLst/>
                <a:latin typeface="Open Sans" panose="020B0606030504020204" pitchFamily="34" charset="0"/>
              </a:rPr>
              <a:t>（</a:t>
            </a:r>
            <a:r>
              <a:rPr lang="en-GB" altLang="zh-CN" b="0" i="0" u="none" strike="noStrike" dirty="0">
                <a:solidFill>
                  <a:srgbClr val="333333"/>
                </a:solidFill>
                <a:effectLst/>
                <a:latin typeface="Open Sans" panose="020B0606030504020204" pitchFamily="34" charset="0"/>
              </a:rPr>
              <a:t>Extreme Gradient Boosting</a:t>
            </a:r>
            <a:r>
              <a:rPr lang="zh-CN" altLang="en-GB" b="0" i="0" u="none" strike="noStrike" dirty="0">
                <a:solidFill>
                  <a:srgbClr val="333333"/>
                </a:solidFill>
                <a:effectLst/>
                <a:latin typeface="Open Sans" panose="020B0606030504020204" pitchFamily="34" charset="0"/>
              </a:rPr>
              <a:t>）</a:t>
            </a:r>
            <a:r>
              <a:rPr lang="zh-CN" altLang="en-US" b="0" i="0" u="none" strike="noStrike" dirty="0">
                <a:solidFill>
                  <a:srgbClr val="333333"/>
                </a:solidFill>
                <a:effectLst/>
                <a:latin typeface="Open Sans" panose="020B0606030504020204" pitchFamily="34" charset="0"/>
              </a:rPr>
              <a:t>是对</a:t>
            </a:r>
            <a:r>
              <a:rPr lang="en-US" altLang="zh-CN" b="0" i="0" u="none" strike="noStrike" dirty="0">
                <a:solidFill>
                  <a:srgbClr val="333333"/>
                </a:solidFill>
                <a:effectLst/>
                <a:latin typeface="Open Sans" panose="020B0606030504020204" pitchFamily="34" charset="0"/>
              </a:rPr>
              <a:t>GBDT</a:t>
            </a:r>
            <a:r>
              <a:rPr lang="zh-CN" altLang="en-US" b="0" i="0" u="none" strike="noStrike" dirty="0">
                <a:solidFill>
                  <a:srgbClr val="333333"/>
                </a:solidFill>
                <a:effectLst/>
                <a:latin typeface="Open Sans" panose="020B0606030504020204" pitchFamily="34" charset="0"/>
              </a:rPr>
              <a:t>的改进，并且在损失函数中加入了正则化项</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74170" y="2937214"/>
            <a:ext cx="7224009"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lvl="0" indent="-285750">
              <a:buFont typeface="Arial" panose="020B0604020202020204" pitchFamily="34" charset="0"/>
              <a:buChar char="•"/>
              <a:defRPr/>
            </a:pPr>
            <a:r>
              <a:rPr lang="zh-CN" altLang="en-US" dirty="0">
                <a:solidFill>
                  <a:srgbClr val="333333"/>
                </a:solidFill>
                <a:latin typeface="Open Sans" panose="020B0606030504020204" pitchFamily="34" charset="0"/>
              </a:rPr>
              <a:t>正则化项用来降低模型的复杂度</a:t>
            </a:r>
            <a:endPar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pitchFamily="18" charset="-122"/>
              <a:cs typeface="阿里巴巴普惠体" panose="00020600040101010101" pitchFamily="18" charset="-122"/>
            </a:endParaRPr>
          </a:p>
        </p:txBody>
      </p:sp>
      <mc:AlternateContent xmlns:mc="http://schemas.openxmlformats.org/markup-compatibility/2006">
        <mc:Choice xmlns:a14="http://schemas.microsoft.com/office/drawing/2010/main" Requires="a14">
          <p:sp>
            <p:nvSpPr>
              <p:cNvPr id="7" name="文本占位符 2"/>
              <p:cNvSpPr txBox="1"/>
              <p:nvPr/>
            </p:nvSpPr>
            <p:spPr>
              <a:xfrm>
                <a:off x="1660548" y="3424791"/>
                <a:ext cx="7858590" cy="113412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endParaRPr lang="en-US" altLang="zh-CN" sz="1400" dirty="0"/>
              </a:p>
              <a:p>
                <a:pPr marL="285750" indent="-285750">
                  <a:buFont typeface="Arial" panose="020B0604020202020204" pitchFamily="34" charset="0"/>
                  <a:buChar char="•"/>
                  <a:defRPr/>
                </a:pPr>
                <a:endParaRPr lang="en-US" altLang="zh-CN" sz="1400" dirty="0"/>
              </a:p>
              <a:p>
                <a:pPr marL="285750" indent="-285750">
                  <a:buFont typeface="Arial" panose="020B0604020202020204" pitchFamily="34" charset="0"/>
                  <a:buChar char="•"/>
                  <a:defRPr/>
                </a:pPr>
                <a:r>
                  <a:rPr lang="el-GR" altLang="zh-CN" sz="1400" dirty="0"/>
                  <a:t>γ</a:t>
                </a:r>
                <a:r>
                  <a:rPr lang="en-GB" altLang="zh-CN" sz="1400" dirty="0"/>
                  <a:t>T </a:t>
                </a:r>
                <a:r>
                  <a:rPr lang="zh-CN" altLang="en-US" sz="1400" dirty="0"/>
                  <a:t>中的 </a:t>
                </a:r>
                <a:r>
                  <a:rPr lang="en-GB" altLang="zh-CN" sz="1400" dirty="0">
                    <a:solidFill>
                      <a:schemeClr val="accent2">
                        <a:lumMod val="75000"/>
                      </a:schemeClr>
                    </a:solidFill>
                  </a:rPr>
                  <a:t>T </a:t>
                </a:r>
                <a:r>
                  <a:rPr lang="zh-CN" altLang="en-US" sz="1400" dirty="0">
                    <a:solidFill>
                      <a:schemeClr val="accent2">
                        <a:lumMod val="75000"/>
                      </a:schemeClr>
                    </a:solidFill>
                  </a:rPr>
                  <a:t>表示一棵树的叶子结点数量</a:t>
                </a:r>
                <a:r>
                  <a:rPr lang="zh-CN" altLang="en-US" sz="1400" dirty="0"/>
                  <a:t>。</a:t>
                </a:r>
                <a:endParaRPr lang="en-US" altLang="zh-CN" sz="1400" dirty="0"/>
              </a:p>
              <a:p>
                <a:pPr marL="285750" indent="-285750">
                  <a:buFont typeface="Arial" panose="020B0604020202020204" pitchFamily="34" charset="0"/>
                  <a:buChar char="•"/>
                  <a:defRPr/>
                </a:pPr>
                <a:r>
                  <a:rPr lang="el-GR" altLang="zh-CN" sz="1400" dirty="0">
                    <a:solidFill>
                      <a:prstClr val="black">
                        <a:lumMod val="85000"/>
                        <a:lumOff val="15000"/>
                      </a:prstClr>
                    </a:solidFill>
                  </a:rPr>
                  <a:t>λ</a:t>
                </a:r>
                <a14:m>
                  <m:oMath xmlns:m="http://schemas.openxmlformats.org/officeDocument/2006/math">
                    <m:sSup>
                      <m:sSupPr>
                        <m:ctrlPr>
                          <a:rPr lang="en-US" altLang="zh-CN" sz="1400" i="1" smtClean="0">
                            <a:solidFill>
                              <a:prstClr val="black">
                                <a:lumMod val="85000"/>
                                <a:lumOff val="15000"/>
                              </a:prstClr>
                            </a:solidFill>
                            <a:latin typeface="Cambria Math" panose="02040503050406030204" pitchFamily="18" charset="0"/>
                          </a:rPr>
                        </m:ctrlPr>
                      </m:sSupPr>
                      <m:e>
                        <m:r>
                          <m:rPr>
                            <m:nor/>
                          </m:rPr>
                          <a:rPr lang="el-GR" altLang="zh-CN" sz="1400" dirty="0">
                            <a:solidFill>
                              <a:prstClr val="black">
                                <a:lumMod val="85000"/>
                                <a:lumOff val="15000"/>
                              </a:prstClr>
                            </a:solidFill>
                            <a:latin typeface="Cambria Math" panose="02040503050406030204" pitchFamily="18" charset="0"/>
                          </a:rPr>
                          <m:t>||</m:t>
                        </m:r>
                        <m:r>
                          <m:rPr>
                            <m:nor/>
                          </m:rPr>
                          <a:rPr lang="en-GB" altLang="zh-CN" sz="1400" dirty="0">
                            <a:solidFill>
                              <a:prstClr val="black">
                                <a:lumMod val="85000"/>
                                <a:lumOff val="15000"/>
                              </a:prstClr>
                            </a:solidFill>
                            <a:latin typeface="Cambria Math" panose="02040503050406030204" pitchFamily="18" charset="0"/>
                          </a:rPr>
                          <m:t>w</m:t>
                        </m:r>
                        <m:r>
                          <m:rPr>
                            <m:nor/>
                          </m:rPr>
                          <a:rPr lang="en-GB" altLang="zh-CN" sz="1400" dirty="0">
                            <a:solidFill>
                              <a:prstClr val="black">
                                <a:lumMod val="85000"/>
                                <a:lumOff val="15000"/>
                              </a:prstClr>
                            </a:solidFill>
                            <a:latin typeface="Cambria Math" panose="02040503050406030204" pitchFamily="18" charset="0"/>
                          </a:rPr>
                          <m:t>||</m:t>
                        </m:r>
                      </m:e>
                      <m:sup>
                        <m:r>
                          <a:rPr lang="en-US" altLang="zh-CN" sz="1400" b="0" i="1" smtClean="0">
                            <a:solidFill>
                              <a:prstClr val="black">
                                <a:lumMod val="85000"/>
                                <a:lumOff val="15000"/>
                              </a:prstClr>
                            </a:solidFill>
                            <a:latin typeface="Cambria Math" panose="02040503050406030204" pitchFamily="18" charset="0"/>
                          </a:rPr>
                          <m:t>2</m:t>
                        </m:r>
                      </m:sup>
                    </m:sSup>
                  </m:oMath>
                </a14:m>
                <a:r>
                  <a:rPr lang="zh-CN" altLang="en-US" sz="1400" dirty="0">
                    <a:solidFill>
                      <a:prstClr val="black">
                        <a:lumMod val="85000"/>
                        <a:lumOff val="15000"/>
                      </a:prstClr>
                    </a:solidFill>
                  </a:rPr>
                  <a:t>中的 </a:t>
                </a:r>
                <a:r>
                  <a:rPr lang="en-GB" altLang="zh-CN" sz="1400" dirty="0">
                    <a:solidFill>
                      <a:prstClr val="black">
                        <a:lumMod val="85000"/>
                        <a:lumOff val="15000"/>
                      </a:prstClr>
                    </a:solidFill>
                  </a:rPr>
                  <a:t>w </a:t>
                </a:r>
                <a:r>
                  <a:rPr lang="zh-CN" altLang="en-US" sz="1400" dirty="0">
                    <a:solidFill>
                      <a:prstClr val="black">
                        <a:lumMod val="85000"/>
                        <a:lumOff val="15000"/>
                      </a:prstClr>
                    </a:solidFill>
                  </a:rPr>
                  <a:t>表示</a:t>
                </a:r>
                <a:r>
                  <a:rPr lang="zh-CN" altLang="en-US" sz="1400" dirty="0">
                    <a:solidFill>
                      <a:schemeClr val="accent2">
                        <a:lumMod val="75000"/>
                      </a:schemeClr>
                    </a:solidFill>
                  </a:rPr>
                  <a:t>叶子结点输出值组成的向量，</a:t>
                </a:r>
                <a:r>
                  <a:rPr lang="en-US" altLang="zh-CN" sz="1400" dirty="0">
                    <a:solidFill>
                      <a:schemeClr val="accent2">
                        <a:lumMod val="75000"/>
                      </a:schemeClr>
                    </a:solidFill>
                  </a:rPr>
                  <a:t> </a:t>
                </a:r>
                <a14:m>
                  <m:oMath xmlns:m="http://schemas.openxmlformats.org/officeDocument/2006/math">
                    <m:sSup>
                      <m:sSupPr>
                        <m:ctrlPr>
                          <a:rPr lang="en-US" altLang="zh-CN" sz="1400" i="1">
                            <a:solidFill>
                              <a:schemeClr val="accent2">
                                <a:lumMod val="75000"/>
                              </a:schemeClr>
                            </a:solidFill>
                            <a:latin typeface="Cambria Math" panose="02040503050406030204" pitchFamily="18" charset="0"/>
                          </a:rPr>
                        </m:ctrlPr>
                      </m:sSupPr>
                      <m:e>
                        <m:r>
                          <m:rPr>
                            <m:nor/>
                          </m:rPr>
                          <a:rPr lang="el-GR" altLang="zh-CN" sz="1400" dirty="0">
                            <a:solidFill>
                              <a:schemeClr val="accent2">
                                <a:lumMod val="75000"/>
                              </a:schemeClr>
                            </a:solidFill>
                            <a:latin typeface="Cambria Math" panose="02040503050406030204" pitchFamily="18" charset="0"/>
                          </a:rPr>
                          <m:t>||</m:t>
                        </m:r>
                        <m:r>
                          <m:rPr>
                            <m:nor/>
                          </m:rPr>
                          <a:rPr lang="en-GB" altLang="zh-CN" sz="1400" dirty="0">
                            <a:solidFill>
                              <a:schemeClr val="accent2">
                                <a:lumMod val="75000"/>
                              </a:schemeClr>
                            </a:solidFill>
                            <a:latin typeface="Cambria Math" panose="02040503050406030204" pitchFamily="18" charset="0"/>
                          </a:rPr>
                          <m:t>w</m:t>
                        </m:r>
                        <m:r>
                          <m:rPr>
                            <m:nor/>
                          </m:rPr>
                          <a:rPr lang="en-GB" altLang="zh-CN" sz="1400" dirty="0">
                            <a:solidFill>
                              <a:schemeClr val="accent2">
                                <a:lumMod val="75000"/>
                              </a:schemeClr>
                            </a:solidFill>
                            <a:latin typeface="Cambria Math" panose="02040503050406030204" pitchFamily="18" charset="0"/>
                          </a:rPr>
                          <m:t>||</m:t>
                        </m:r>
                      </m:e>
                      <m:sup>
                        <m:r>
                          <a:rPr lang="zh-CN" altLang="en-US" sz="1400" b="0" i="1" dirty="0" smtClean="0">
                            <a:solidFill>
                              <a:schemeClr val="accent2">
                                <a:lumMod val="75000"/>
                              </a:schemeClr>
                            </a:solidFill>
                            <a:latin typeface="Cambria Math" panose="02040503050406030204" pitchFamily="18" charset="0"/>
                          </a:rPr>
                          <m:t> </m:t>
                        </m:r>
                      </m:sup>
                    </m:sSup>
                  </m:oMath>
                </a14:m>
                <a:r>
                  <a:rPr lang="zh-CN" altLang="en-US" sz="1400" dirty="0">
                    <a:solidFill>
                      <a:prstClr val="black">
                        <a:lumMod val="85000"/>
                        <a:lumOff val="15000"/>
                      </a:prstClr>
                    </a:solidFill>
                  </a:rPr>
                  <a:t>向量的模</a:t>
                </a:r>
                <a:r>
                  <a:rPr lang="zh-CN" altLang="en-US" sz="1400" dirty="0">
                    <a:solidFill>
                      <a:schemeClr val="accent2">
                        <a:lumMod val="75000"/>
                      </a:schemeClr>
                    </a:solidFill>
                  </a:rPr>
                  <a:t>；</a:t>
                </a:r>
                <a:r>
                  <a:rPr lang="el-GR" altLang="zh-CN" sz="1400" dirty="0">
                    <a:solidFill>
                      <a:schemeClr val="accent2">
                        <a:lumMod val="75000"/>
                      </a:schemeClr>
                    </a:solidFill>
                  </a:rPr>
                  <a:t> </a:t>
                </a:r>
                <a:r>
                  <a:rPr lang="el-GR" altLang="zh-CN" sz="1400" dirty="0">
                    <a:solidFill>
                      <a:prstClr val="black">
                        <a:lumMod val="85000"/>
                        <a:lumOff val="15000"/>
                      </a:prstClr>
                    </a:solidFill>
                  </a:rPr>
                  <a:t>λ</a:t>
                </a:r>
                <a:r>
                  <a:rPr lang="zh-CN" altLang="en-US" sz="1400" dirty="0">
                    <a:solidFill>
                      <a:prstClr val="black">
                        <a:lumMod val="85000"/>
                        <a:lumOff val="15000"/>
                      </a:prstClr>
                    </a:solidFill>
                  </a:rPr>
                  <a:t>对该项的调节系数</a:t>
                </a:r>
                <a:endParaRPr lang="zh-CN" altLang="en-US" sz="1400" dirty="0">
                  <a:solidFill>
                    <a:prstClr val="black">
                      <a:lumMod val="85000"/>
                      <a:lumOff val="15000"/>
                    </a:prstClr>
                  </a:solidFill>
                </a:endParaRPr>
              </a:p>
              <a:p>
                <a:pPr marL="285750" indent="-285750">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endParaRPr>
              </a:p>
            </p:txBody>
          </p:sp>
        </mc:Choice>
        <mc:Fallback>
          <p:sp>
            <p:nvSpPr>
              <p:cNvPr id="7" name="文本占位符 2"/>
              <p:cNvSpPr txBox="1">
                <a:spLocks noRot="1" noChangeAspect="1" noMove="1" noResize="1" noEditPoints="1" noAdjustHandles="1" noChangeArrowheads="1" noChangeShapeType="1" noTextEdit="1"/>
              </p:cNvSpPr>
              <p:nvPr/>
            </p:nvSpPr>
            <p:spPr>
              <a:xfrm>
                <a:off x="1660548" y="3424791"/>
                <a:ext cx="7858590" cy="1134126"/>
              </a:xfrm>
              <a:prstGeom prst="rect">
                <a:avLst/>
              </a:prstGeom>
              <a:blipFill rotWithShape="1">
                <a:blip r:embed="rId1"/>
                <a:stretch>
                  <a:fillRect t="-21" r="6" b="-61679"/>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324646" y="1939987"/>
            <a:ext cx="3150357" cy="618820"/>
          </a:xfrm>
          <a:prstGeom prst="rect">
            <a:avLst/>
          </a:prstGeom>
        </p:spPr>
      </p:pic>
      <p:pic>
        <p:nvPicPr>
          <p:cNvPr id="11" name="图片 10"/>
          <p:cNvPicPr>
            <a:picLocks noChangeAspect="1"/>
          </p:cNvPicPr>
          <p:nvPr/>
        </p:nvPicPr>
        <p:blipFill>
          <a:blip r:embed="rId3"/>
          <a:stretch>
            <a:fillRect/>
          </a:stretch>
        </p:blipFill>
        <p:spPr>
          <a:xfrm>
            <a:off x="1945811" y="3454405"/>
            <a:ext cx="2336917" cy="572058"/>
          </a:xfrm>
          <a:prstGeom prst="rect">
            <a:avLst/>
          </a:prstGeom>
        </p:spPr>
      </p:pic>
      <p:sp>
        <p:nvSpPr>
          <p:cNvPr id="32" name="文本占位符 2"/>
          <p:cNvSpPr txBox="1"/>
          <p:nvPr/>
        </p:nvSpPr>
        <p:spPr>
          <a:xfrm>
            <a:off x="1503918" y="5279842"/>
            <a:ext cx="1961779" cy="35650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5" name="文本框 4"/>
          <p:cNvSpPr txBox="1"/>
          <p:nvPr/>
        </p:nvSpPr>
        <p:spPr>
          <a:xfrm>
            <a:off x="11074400" y="2810933"/>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2057617" y="5604066"/>
            <a:ext cx="8076765" cy="727987"/>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rPr>
              <a:t>B</a:t>
            </a:r>
            <a:r>
              <a:rPr kumimoji="0" lang="en-US" altLang="zh-CN" sz="1400" b="0" i="0" u="none" strike="noStrike" kern="1200" cap="none" spc="0" normalizeH="0" baseline="0" noProof="0" dirty="0" err="1">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agging</a:t>
            </a:r>
            <a:r>
              <a:rPr lang="zh-CN" altLang="en-US" sz="1400" b="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400" b="0" dirty="0">
                <a:solidFill>
                  <a:schemeClr val="accent2">
                    <a:lumMod val="75000"/>
                  </a:schemeClr>
                </a:solidFill>
                <a:latin typeface="Alibaba PuHuiTi" pitchFamily="18" charset="-122"/>
                <a:ea typeface="Alibaba PuHuiTi" pitchFamily="18" charset="-122"/>
                <a:cs typeface="Alibaba PuHuiTi" pitchFamily="18" charset="-122"/>
              </a:rPr>
              <a:t>随机森林</a:t>
            </a:r>
            <a:endParaRPr lang="en-US" altLang="zh-CN" sz="1400" b="0" dirty="0">
              <a:solidFill>
                <a:schemeClr val="accent2">
                  <a:lumMod val="75000"/>
                </a:schemeClr>
              </a:solidFill>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r>
              <a:rPr lang="en-GB" altLang="zh-CN" sz="1400" dirty="0"/>
              <a:t>Boosting</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Roboto" panose="02000000000000000000" pitchFamily="2" charset="0"/>
                <a:ea typeface="Alibaba PuHuiTi" pitchFamily="18" charset="-122"/>
                <a:cs typeface="Alibaba PuHuiTi" pitchFamily="18" charset="-122"/>
              </a:rPr>
              <a:t>：</a:t>
            </a:r>
            <a:r>
              <a:rPr lang="en-US" altLang="zh-CN" sz="1400" b="0" noProof="0" dirty="0" err="1">
                <a:solidFill>
                  <a:schemeClr val="accent2">
                    <a:lumMod val="75000"/>
                  </a:schemeClr>
                </a:solidFill>
                <a:latin typeface="Roboto" panose="02000000000000000000" pitchFamily="2" charset="0"/>
                <a:ea typeface="Alibaba PuHuiTi" pitchFamily="18" charset="-122"/>
                <a:cs typeface="Alibaba PuHuiTi" pitchFamily="18" charset="-122"/>
              </a:rPr>
              <a:t>A</a:t>
            </a:r>
            <a:r>
              <a:rPr kumimoji="0" lang="en-US" altLang="zh-CN" sz="1400" b="0" i="0" u="none" strike="noStrike" kern="1200" cap="none" spc="0" normalizeH="0" baseline="0" noProof="0" dirty="0" err="1">
                <a:ln>
                  <a:noFill/>
                </a:ln>
                <a:solidFill>
                  <a:schemeClr val="accent2">
                    <a:lumMod val="75000"/>
                  </a:schemeClr>
                </a:solidFill>
                <a:effectLst/>
                <a:uLnTx/>
                <a:uFillTx/>
                <a:latin typeface="Roboto" panose="02000000000000000000" pitchFamily="2" charset="0"/>
                <a:ea typeface="Alibaba PuHuiTi" pitchFamily="18" charset="-122"/>
                <a:cs typeface="Alibaba PuHuiTi" pitchFamily="18" charset="-122"/>
              </a:rPr>
              <a:t>daboost</a:t>
            </a:r>
            <a:r>
              <a:rPr kumimoji="0" lang="zh-CN" altLang="en-US" sz="1400" b="0" i="0" u="none" strike="noStrike" kern="1200" cap="none" spc="0" normalizeH="0" baseline="0" noProof="0" dirty="0">
                <a:ln>
                  <a:noFill/>
                </a:ln>
                <a:solidFill>
                  <a:schemeClr val="accent2">
                    <a:lumMod val="75000"/>
                  </a:schemeClr>
                </a:solidFill>
                <a:effectLst/>
                <a:uLnTx/>
                <a:uFillTx/>
                <a:latin typeface="Roboto" panose="02000000000000000000" pitchFamily="2" charset="0"/>
                <a:ea typeface="Alibaba PuHuiTi" pitchFamily="18" charset="-122"/>
                <a:cs typeface="Alibaba PuHuiTi" pitchFamily="18" charset="-122"/>
              </a:rPr>
              <a:t>、</a:t>
            </a:r>
            <a:r>
              <a:rPr lang="en-US" altLang="zh-CN" sz="1400" b="0" dirty="0">
                <a:solidFill>
                  <a:schemeClr val="accent2">
                    <a:lumMod val="75000"/>
                  </a:schemeClr>
                </a:solidFill>
                <a:latin typeface="Roboto" panose="02000000000000000000" pitchFamily="2" charset="0"/>
                <a:ea typeface="Alibaba PuHuiTi" pitchFamily="18" charset="-122"/>
                <a:cs typeface="Alibaba PuHuiTi" pitchFamily="18" charset="-122"/>
              </a:rPr>
              <a:t>GBDT</a:t>
            </a:r>
            <a:r>
              <a:rPr kumimoji="0" lang="zh-CN" altLang="en-US" sz="1400" b="0" i="0" u="none" strike="noStrike" kern="1200" cap="none" spc="0" normalizeH="0" baseline="0" noProof="0" dirty="0">
                <a:ln>
                  <a:noFill/>
                </a:ln>
                <a:solidFill>
                  <a:schemeClr val="accent2">
                    <a:lumMod val="75000"/>
                  </a:schemeClr>
                </a:solidFill>
                <a:effectLst/>
                <a:uLnTx/>
                <a:uFillTx/>
                <a:latin typeface="Roboto" panose="02000000000000000000" pitchFamily="2" charset="0"/>
                <a:ea typeface="Alibaba PuHuiTi" pitchFamily="18" charset="-122"/>
                <a:cs typeface="Alibaba PuHuiTi" pitchFamily="18" charset="-122"/>
              </a:rPr>
              <a:t>、</a:t>
            </a:r>
            <a:r>
              <a:rPr lang="en-US" altLang="zh-CN" sz="1400" b="0" dirty="0" err="1">
                <a:solidFill>
                  <a:schemeClr val="accent2">
                    <a:lumMod val="75000"/>
                  </a:schemeClr>
                </a:solidFill>
                <a:latin typeface="Roboto" panose="02000000000000000000" pitchFamily="2" charset="0"/>
                <a:ea typeface="Alibaba PuHuiTi" pitchFamily="18" charset="-122"/>
                <a:cs typeface="Alibaba PuHuiTi" pitchFamily="18" charset="-122"/>
              </a:rPr>
              <a:t>XGBoost</a:t>
            </a:r>
            <a:r>
              <a:rPr kumimoji="0" lang="zh-CN" altLang="en-US" sz="1400" b="0" i="0" u="none" strike="noStrike" kern="1200" cap="none" spc="0" normalizeH="0" baseline="0" noProof="0" dirty="0">
                <a:ln>
                  <a:noFill/>
                </a:ln>
                <a:solidFill>
                  <a:schemeClr val="accent2">
                    <a:lumMod val="75000"/>
                  </a:schemeClr>
                </a:solidFill>
                <a:effectLst/>
                <a:uLnTx/>
                <a:uFillTx/>
                <a:latin typeface="Roboto" panose="02000000000000000000" pitchFamily="2" charset="0"/>
                <a:ea typeface="Alibaba PuHuiTi" pitchFamily="18" charset="-122"/>
                <a:cs typeface="Alibaba PuHuiTi" pitchFamily="18" charset="-122"/>
              </a:rPr>
              <a:t>、</a:t>
            </a:r>
            <a:r>
              <a:rPr kumimoji="0" lang="en-US" altLang="zh-CN" sz="1400" b="0" i="0" u="none" strike="noStrike" kern="1200" cap="none" spc="0" normalizeH="0" baseline="0" noProof="0" dirty="0" err="1">
                <a:ln>
                  <a:noFill/>
                </a:ln>
                <a:solidFill>
                  <a:schemeClr val="accent2">
                    <a:lumMod val="75000"/>
                  </a:schemeClr>
                </a:solidFill>
                <a:effectLst/>
                <a:uLnTx/>
                <a:uFillTx/>
                <a:latin typeface="Roboto" panose="02000000000000000000" pitchFamily="2" charset="0"/>
                <a:ea typeface="Alibaba PuHuiTi" pitchFamily="18" charset="-122"/>
                <a:cs typeface="Alibaba PuHuiTi" pitchFamily="18" charset="-122"/>
              </a:rPr>
              <a:t>LightGBM</a:t>
            </a:r>
            <a:endParaRPr kumimoji="0" lang="zh-CN" altLang="en-US" sz="1400" b="0" i="0" u="none" strike="noStrike" kern="1200" cap="none" spc="0" normalizeH="0" baseline="0" noProof="0" dirty="0">
              <a:ln>
                <a:noFill/>
              </a:ln>
              <a:solidFill>
                <a:schemeClr val="accent2">
                  <a:lumMod val="75000"/>
                </a:schemeClr>
              </a:solidFill>
              <a:effectLst/>
              <a:uLnTx/>
              <a:uFillTx/>
              <a:latin typeface="Roboto" panose="02000000000000000000" pitchFamily="2" charset="0"/>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2168382" y="1357169"/>
            <a:ext cx="6868119" cy="372970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971729" y="1485716"/>
            <a:ext cx="10376209" cy="774247"/>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b="0" i="0" u="none" strike="noStrike" dirty="0">
                <a:solidFill>
                  <a:srgbClr val="333333"/>
                </a:solidFill>
                <a:effectLst/>
                <a:latin typeface="Open Sans" panose="020B0606030504020204" pitchFamily="34" charset="0"/>
              </a:rPr>
              <a:t>假设我们要预测一家人对电子游戏的喜好程度，考虑到年轻和年老相比，年轻更可能喜欢电子游戏，以及男性和女性相比，男性更喜欢电子游戏，故先根据年龄大小区分小孩和大人，然后再通过性别区分开是男是女，逐一给各人在电子游戏喜好程度上打分：</a:t>
            </a:r>
            <a:endPar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2042165" y="3161390"/>
            <a:ext cx="6914266" cy="323906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13" name="图片 12"/>
          <p:cNvPicPr>
            <a:picLocks noChangeAspect="1"/>
          </p:cNvPicPr>
          <p:nvPr/>
        </p:nvPicPr>
        <p:blipFill>
          <a:blip r:embed="rId1"/>
          <a:stretch>
            <a:fillRect/>
          </a:stretch>
        </p:blipFill>
        <p:spPr>
          <a:xfrm>
            <a:off x="6212697" y="2172332"/>
            <a:ext cx="5637849" cy="3316967"/>
          </a:xfrm>
          <a:prstGeom prst="rect">
            <a:avLst/>
          </a:prstGeom>
        </p:spPr>
      </p:pic>
      <p:pic>
        <p:nvPicPr>
          <p:cNvPr id="7" name="图片 6"/>
          <p:cNvPicPr>
            <a:picLocks noChangeAspect="1"/>
          </p:cNvPicPr>
          <p:nvPr/>
        </p:nvPicPr>
        <p:blipFill>
          <a:blip r:embed="rId2"/>
          <a:stretch>
            <a:fillRect/>
          </a:stretch>
        </p:blipFill>
        <p:spPr>
          <a:xfrm>
            <a:off x="341454" y="2443412"/>
            <a:ext cx="5449746" cy="2774805"/>
          </a:xfrm>
          <a:prstGeom prst="rect">
            <a:avLst/>
          </a:prstGeom>
        </p:spPr>
      </p:pic>
      <p:sp>
        <p:nvSpPr>
          <p:cNvPr id="9" name="文本框 8"/>
          <p:cNvSpPr txBox="1"/>
          <p:nvPr/>
        </p:nvSpPr>
        <p:spPr>
          <a:xfrm>
            <a:off x="547275" y="1441585"/>
            <a:ext cx="5079801" cy="646331"/>
          </a:xfrm>
          <a:prstGeom prst="rect">
            <a:avLst/>
          </a:prstGeom>
          <a:noFill/>
        </p:spPr>
        <p:txBody>
          <a:bodyPr wrap="square">
            <a:spAutoFit/>
          </a:bodyPr>
          <a:lstStyle/>
          <a:p>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训练</a:t>
            </a:r>
            <a:r>
              <a:rPr lang="zh-CN" altLang="en-US" dirty="0">
                <a:solidFill>
                  <a:srgbClr val="333333"/>
                </a:solidFill>
                <a:latin typeface="Alibaba PuHuiTi" pitchFamily="18" charset="-122"/>
                <a:ea typeface="Alibaba PuHuiTi" pitchFamily="18" charset="-122"/>
                <a:cs typeface="Alibaba PuHuiTi" pitchFamily="18" charset="-122"/>
              </a:rPr>
              <a:t>出</a:t>
            </a:r>
            <a:r>
              <a:rPr lang="en-GB" altLang="zh-CN" b="0" i="0" u="none" strike="noStrike" dirty="0">
                <a:solidFill>
                  <a:srgbClr val="333333"/>
                </a:solidFill>
                <a:effectLst/>
                <a:latin typeface="Alibaba PuHuiTi" pitchFamily="18" charset="-122"/>
                <a:ea typeface="Alibaba PuHuiTi" pitchFamily="18" charset="-122"/>
                <a:cs typeface="Alibaba PuHuiTi" pitchFamily="18" charset="-122"/>
              </a:rPr>
              <a:t>tree1</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和</a:t>
            </a:r>
            <a:r>
              <a:rPr lang="en-GB" altLang="zh-CN" b="0" i="0" u="none" strike="noStrike" dirty="0">
                <a:solidFill>
                  <a:srgbClr val="333333"/>
                </a:solidFill>
                <a:effectLst/>
                <a:latin typeface="Alibaba PuHuiTi" pitchFamily="18" charset="-122"/>
                <a:ea typeface="Alibaba PuHuiTi" pitchFamily="18" charset="-122"/>
                <a:cs typeface="Alibaba PuHuiTi" pitchFamily="18" charset="-122"/>
              </a:rPr>
              <a:t>tree2</a:t>
            </a:r>
            <a:r>
              <a:rPr lang="zh-CN" altLang="en-GB" b="0" i="0" u="none" strike="noStrike" dirty="0">
                <a:solidFill>
                  <a:srgbClr val="333333"/>
                </a:solidFill>
                <a:effectLst/>
                <a:latin typeface="Alibaba PuHuiTi" pitchFamily="18" charset="-122"/>
                <a:ea typeface="Alibaba PuHuiTi" pitchFamily="18" charset="-122"/>
                <a:cs typeface="Alibaba PuHuiTi" pitchFamily="18" charset="-122"/>
              </a:rPr>
              <a:t>，</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类似之前</a:t>
            </a:r>
            <a:r>
              <a:rPr lang="en-GB" altLang="zh-CN" b="0" i="0" u="none" strike="noStrike" dirty="0" err="1">
                <a:solidFill>
                  <a:srgbClr val="333333"/>
                </a:solidFill>
                <a:effectLst/>
                <a:latin typeface="Alibaba PuHuiTi" pitchFamily="18" charset="-122"/>
                <a:ea typeface="Alibaba PuHuiTi" pitchFamily="18" charset="-122"/>
                <a:cs typeface="Alibaba PuHuiTi" pitchFamily="18" charset="-122"/>
              </a:rPr>
              <a:t>gbdt</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的原理，两棵树的结论累加起来便是最终的结论</a:t>
            </a:r>
            <a:endParaRPr lang="zh-CN" altLang="en-US" dirty="0">
              <a:latin typeface="Alibaba PuHuiTi" pitchFamily="18" charset="-122"/>
              <a:ea typeface="Alibaba PuHuiTi" pitchFamily="18" charset="-122"/>
              <a:cs typeface="Alibaba PuHuiTi" pitchFamily="18" charset="-122"/>
            </a:endParaRPr>
          </a:p>
        </p:txBody>
      </p:sp>
      <p:sp>
        <p:nvSpPr>
          <p:cNvPr id="11" name="文本框 10"/>
          <p:cNvSpPr txBox="1"/>
          <p:nvPr/>
        </p:nvSpPr>
        <p:spPr>
          <a:xfrm>
            <a:off x="6649626" y="1441585"/>
            <a:ext cx="4642872" cy="369332"/>
          </a:xfrm>
          <a:prstGeom prst="rect">
            <a:avLst/>
          </a:prstGeom>
          <a:noFill/>
        </p:spPr>
        <p:txBody>
          <a:bodyPr wrap="square">
            <a:spAutoFit/>
          </a:bodyPr>
          <a:lstStyle/>
          <a:p>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树</a:t>
            </a:r>
            <a:r>
              <a:rPr lang="en-GB" altLang="zh-CN" b="0" i="0" u="none" strike="noStrike" dirty="0">
                <a:solidFill>
                  <a:srgbClr val="333333"/>
                </a:solidFill>
                <a:effectLst/>
                <a:latin typeface="Alibaba PuHuiTi" pitchFamily="18" charset="-122"/>
                <a:ea typeface="Alibaba PuHuiTi" pitchFamily="18" charset="-122"/>
                <a:cs typeface="Alibaba PuHuiTi" pitchFamily="18" charset="-122"/>
              </a:rPr>
              <a:t>tree1</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的复杂度表示为</a:t>
            </a:r>
            <a:endParaRPr lang="zh-CN" altLang="en-US" dirty="0">
              <a:latin typeface="Alibaba PuHuiTi" pitchFamily="18" charset="-122"/>
              <a:ea typeface="Alibaba PuHuiTi" pitchFamily="18" charset="-122"/>
              <a:cs typeface="Alibaba PuHuiTi" pitchFamily="18" charset="-122"/>
            </a:endParaRPr>
          </a:p>
        </p:txBody>
      </p:sp>
      <p:cxnSp>
        <p:nvCxnSpPr>
          <p:cNvPr id="8" name="直线连接符 7"/>
          <p:cNvCxnSpPr/>
          <p:nvPr/>
        </p:nvCxnSpPr>
        <p:spPr>
          <a:xfrm>
            <a:off x="6096000" y="633046"/>
            <a:ext cx="0" cy="6084278"/>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1998850" y="2373351"/>
            <a:ext cx="3860800" cy="914400"/>
          </a:xfrm>
          <a:prstGeom prst="rect">
            <a:avLst/>
          </a:prstGeom>
        </p:spPr>
      </p:pic>
      <p:pic>
        <p:nvPicPr>
          <p:cNvPr id="12" name="图片 11"/>
          <p:cNvPicPr>
            <a:picLocks noChangeAspect="1"/>
          </p:cNvPicPr>
          <p:nvPr/>
        </p:nvPicPr>
        <p:blipFill>
          <a:blip r:embed="rId2"/>
          <a:stretch>
            <a:fillRect/>
          </a:stretch>
        </p:blipFill>
        <p:spPr>
          <a:xfrm>
            <a:off x="2773336" y="3400218"/>
            <a:ext cx="4372640" cy="736600"/>
          </a:xfrm>
          <a:prstGeom prst="rect">
            <a:avLst/>
          </a:prstGeom>
        </p:spPr>
      </p:pic>
      <p:sp>
        <p:nvSpPr>
          <p:cNvPr id="2" name="文本占位符 2"/>
          <p:cNvSpPr txBox="1"/>
          <p:nvPr/>
        </p:nvSpPr>
        <p:spPr>
          <a:xfrm>
            <a:off x="1196834" y="1674824"/>
            <a:ext cx="5148210"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sz="1800" b="0" i="0" dirty="0">
                <a:solidFill>
                  <a:srgbClr val="333333"/>
                </a:solidFill>
                <a:effectLst/>
                <a:latin typeface="Alibaba PuHuiTi" pitchFamily="18" charset="-122"/>
                <a:ea typeface="Alibaba PuHuiTi" pitchFamily="18" charset="-122"/>
                <a:cs typeface="Alibaba PuHuiTi" pitchFamily="18" charset="-122"/>
              </a:rPr>
              <a:t>进行 </a:t>
            </a:r>
            <a:r>
              <a:rPr lang="en-GB" altLang="zh-CN" sz="1800" b="0" i="1" dirty="0">
                <a:solidFill>
                  <a:srgbClr val="333333"/>
                </a:solidFill>
                <a:effectLst/>
                <a:latin typeface="Alibaba PuHuiTi" pitchFamily="18" charset="-122"/>
                <a:ea typeface="Alibaba PuHuiTi" pitchFamily="18" charset="-122"/>
                <a:cs typeface="Alibaba PuHuiTi" pitchFamily="18" charset="-122"/>
              </a:rPr>
              <a:t>t</a:t>
            </a:r>
            <a:r>
              <a:rPr lang="en-GB" altLang="zh-CN" sz="1800" b="0" i="0" dirty="0">
                <a:solidFill>
                  <a:srgbClr val="333333"/>
                </a:solidFill>
                <a:effectLst/>
                <a:latin typeface="Alibaba PuHuiTi" pitchFamily="18" charset="-122"/>
                <a:ea typeface="Alibaba PuHuiTi" pitchFamily="18" charset="-122"/>
                <a:cs typeface="Alibaba PuHuiTi" pitchFamily="18" charset="-122"/>
              </a:rPr>
              <a:t> </a:t>
            </a:r>
            <a:r>
              <a:rPr lang="zh-CN" altLang="en-US" sz="1800" b="0" i="0" dirty="0">
                <a:solidFill>
                  <a:srgbClr val="333333"/>
                </a:solidFill>
                <a:effectLst/>
                <a:latin typeface="Alibaba PuHuiTi" pitchFamily="18" charset="-122"/>
                <a:ea typeface="Alibaba PuHuiTi" pitchFamily="18" charset="-122"/>
                <a:cs typeface="Alibaba PuHuiTi" pitchFamily="18" charset="-122"/>
              </a:rPr>
              <a:t>次迭代的学习模型的目标函数如下为：</a:t>
            </a:r>
            <a:r>
              <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11" name="文本框 10"/>
          <p:cNvSpPr txBox="1"/>
          <p:nvPr/>
        </p:nvSpPr>
        <p:spPr>
          <a:xfrm>
            <a:off x="1301904" y="4566202"/>
            <a:ext cx="8600379" cy="369332"/>
          </a:xfrm>
          <a:prstGeom prst="rect">
            <a:avLst/>
          </a:prstGeom>
          <a:noFill/>
        </p:spPr>
        <p:txBody>
          <a:bodyPr wrap="square">
            <a:spAutoFit/>
          </a:bodyPr>
          <a:lstStyle/>
          <a:p>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直接对目标函数求解比较困难，通过泰勒展开将目标函数换一种近似的表示方式</a:t>
            </a:r>
            <a:endParaRPr lang="zh-CN" altLang="en-US"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（复习）</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51311" y="1401175"/>
            <a:ext cx="1405798"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Helvetica Neue" panose="02000503000000020004" pitchFamily="2" charset="0"/>
              </a:rPr>
              <a:t>泰勒展开</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4" name="文本框 3"/>
          <p:cNvSpPr txBox="1"/>
          <p:nvPr/>
        </p:nvSpPr>
        <p:spPr>
          <a:xfrm>
            <a:off x="1754210" y="1917893"/>
            <a:ext cx="7732690" cy="385234"/>
          </a:xfrm>
          <a:prstGeom prst="rect">
            <a:avLst/>
          </a:prstGeom>
          <a:noFill/>
        </p:spPr>
        <p:txBody>
          <a:bodyPr wrap="square">
            <a:spAutoFit/>
          </a:bodyPr>
          <a:lstStyle/>
          <a:p>
            <a:pPr lvl="0">
              <a:lnSpc>
                <a:spcPct val="150000"/>
              </a:lnSpc>
            </a:pPr>
            <a:r>
              <a:rPr lang="zh-CN" altLang="en-US" sz="1400" dirty="0">
                <a:latin typeface="Alibaba PuHuiTi" pitchFamily="18" charset="-122"/>
                <a:ea typeface="Alibaba PuHuiTi" pitchFamily="18" charset="-122"/>
                <a:cs typeface="Alibaba PuHuiTi" pitchFamily="18" charset="-122"/>
              </a:rPr>
              <a:t>将一个函数在某一点处展开成无限项的多项式表达式</a:t>
            </a:r>
            <a:endParaRPr lang="en-US" altLang="zh-CN" sz="1400" dirty="0">
              <a:latin typeface="Alibaba PuHuiTi" pitchFamily="18" charset="-122"/>
              <a:ea typeface="Alibaba PuHuiTi" pitchFamily="18" charset="-122"/>
              <a:cs typeface="Alibaba PuHuiTi" pitchFamily="18" charset="-122"/>
            </a:endParaRPr>
          </a:p>
        </p:txBody>
      </p:sp>
      <p:graphicFrame>
        <p:nvGraphicFramePr>
          <p:cNvPr id="6" name="对象 5">
            <a:hlinkClick r:id="" action="ppaction://ole?verb=0"/>
          </p:cNvPr>
          <p:cNvGraphicFramePr>
            <a:graphicFrameLocks noChangeAspect="1"/>
          </p:cNvGraphicFramePr>
          <p:nvPr/>
        </p:nvGraphicFramePr>
        <p:xfrm>
          <a:off x="1754210" y="2394209"/>
          <a:ext cx="5857875" cy="601980"/>
        </p:xfrm>
        <a:graphic>
          <a:graphicData uri="http://schemas.openxmlformats.org/presentationml/2006/ole">
            <mc:AlternateContent xmlns:mc="http://schemas.openxmlformats.org/markup-compatibility/2006">
              <mc:Choice xmlns:v="urn:schemas-microsoft-com:vml" Requires="v">
                <p:oleObj spid="_x0000_s1064" name="" r:id="rId1" imgW="3086100" imgH="316865" progId="Equation.KSEE3">
                  <p:embed/>
                </p:oleObj>
              </mc:Choice>
              <mc:Fallback>
                <p:oleObj name="" r:id="rId1" imgW="3086100" imgH="316865" progId="Equation.KSEE3">
                  <p:embed/>
                  <p:pic>
                    <p:nvPicPr>
                      <p:cNvPr id="0" name="对象 5">
                        <a:hlinkClick r:id="" action="ppaction://ole?verb=0"/>
                      </p:cNvPr>
                      <p:cNvPicPr/>
                      <p:nvPr/>
                    </p:nvPicPr>
                    <p:blipFill>
                      <a:blip r:embed="rId2"/>
                      <a:stretch>
                        <a:fillRect/>
                      </a:stretch>
                    </p:blipFill>
                    <p:spPr>
                      <a:xfrm>
                        <a:off x="1754210" y="2394209"/>
                        <a:ext cx="5857875" cy="601980"/>
                      </a:xfrm>
                      <a:prstGeom prst="rect">
                        <a:avLst/>
                      </a:prstGeom>
                    </p:spPr>
                  </p:pic>
                </p:oleObj>
              </mc:Fallback>
            </mc:AlternateContent>
          </a:graphicData>
        </a:graphic>
      </p:graphicFrame>
      <p:pic>
        <p:nvPicPr>
          <p:cNvPr id="7" name="图片 6"/>
          <p:cNvPicPr>
            <a:picLocks noChangeAspect="1"/>
          </p:cNvPicPr>
          <p:nvPr/>
        </p:nvPicPr>
        <p:blipFill>
          <a:blip r:embed="rId3"/>
          <a:stretch>
            <a:fillRect/>
          </a:stretch>
        </p:blipFill>
        <p:spPr>
          <a:xfrm>
            <a:off x="8029415" y="2888198"/>
            <a:ext cx="3637716" cy="2177477"/>
          </a:xfrm>
          <a:prstGeom prst="rect">
            <a:avLst/>
          </a:prstGeom>
        </p:spPr>
      </p:pic>
      <p:sp>
        <p:nvSpPr>
          <p:cNvPr id="10" name="文本占位符 2"/>
          <p:cNvSpPr txBox="1"/>
          <p:nvPr/>
        </p:nvSpPr>
        <p:spPr>
          <a:xfrm>
            <a:off x="1051311" y="3108960"/>
            <a:ext cx="3971444"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Helvetica Neue" panose="02000503000000020004" pitchFamily="2" charset="0"/>
              </a:rPr>
              <a:t>一阶泰勒展开</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graphicFrame>
        <p:nvGraphicFramePr>
          <p:cNvPr id="11" name="对象 10">
            <a:hlinkClick r:id="" action="ppaction://ole?verb=0"/>
          </p:cNvPr>
          <p:cNvGraphicFramePr>
            <a:graphicFrameLocks noChangeAspect="1"/>
          </p:cNvGraphicFramePr>
          <p:nvPr/>
        </p:nvGraphicFramePr>
        <p:xfrm>
          <a:off x="1828800" y="3543790"/>
          <a:ext cx="2925604" cy="406718"/>
        </p:xfrm>
        <a:graphic>
          <a:graphicData uri="http://schemas.openxmlformats.org/presentationml/2006/ole">
            <mc:AlternateContent xmlns:mc="http://schemas.openxmlformats.org/markup-compatibility/2006">
              <mc:Choice xmlns:v="urn:schemas-microsoft-com:vml" Requires="v">
                <p:oleObj spid="_x0000_s1065" name="" r:id="rId4" imgW="1371600" imgH="190500" progId="Equation.KSEE3">
                  <p:embed/>
                </p:oleObj>
              </mc:Choice>
              <mc:Fallback>
                <p:oleObj name="" r:id="rId4" imgW="1371600" imgH="190500" progId="Equation.KSEE3">
                  <p:embed/>
                  <p:pic>
                    <p:nvPicPr>
                      <p:cNvPr id="0" name="对象 10">
                        <a:hlinkClick r:id="" action="ppaction://ole?verb=0"/>
                      </p:cNvPr>
                      <p:cNvPicPr/>
                      <p:nvPr/>
                    </p:nvPicPr>
                    <p:blipFill>
                      <a:blip r:embed="rId5"/>
                      <a:stretch>
                        <a:fillRect/>
                      </a:stretch>
                    </p:blipFill>
                    <p:spPr>
                      <a:xfrm>
                        <a:off x="1828800" y="3543790"/>
                        <a:ext cx="2925604" cy="406718"/>
                      </a:xfrm>
                      <a:prstGeom prst="rect">
                        <a:avLst/>
                      </a:prstGeom>
                    </p:spPr>
                  </p:pic>
                </p:oleObj>
              </mc:Fallback>
            </mc:AlternateContent>
          </a:graphicData>
        </a:graphic>
      </p:graphicFrame>
      <p:sp>
        <p:nvSpPr>
          <p:cNvPr id="15" name="文本占位符 2"/>
          <p:cNvSpPr txBox="1"/>
          <p:nvPr/>
        </p:nvSpPr>
        <p:spPr>
          <a:xfrm>
            <a:off x="1070361" y="4162801"/>
            <a:ext cx="3971444"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Helvetica Neue" panose="02000503000000020004" pitchFamily="2" charset="0"/>
              </a:rPr>
              <a:t>二阶泰勒展开</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graphicFrame>
        <p:nvGraphicFramePr>
          <p:cNvPr id="16" name="对象 15">
            <a:hlinkClick r:id="" action="ppaction://ole?verb=0"/>
          </p:cNvPr>
          <p:cNvGraphicFramePr>
            <a:graphicFrameLocks noChangeAspect="1"/>
          </p:cNvGraphicFramePr>
          <p:nvPr/>
        </p:nvGraphicFramePr>
        <p:xfrm>
          <a:off x="1849090" y="4609745"/>
          <a:ext cx="4183380" cy="640080"/>
        </p:xfrm>
        <a:graphic>
          <a:graphicData uri="http://schemas.openxmlformats.org/presentationml/2006/ole">
            <mc:AlternateContent xmlns:mc="http://schemas.openxmlformats.org/markup-compatibility/2006">
              <mc:Choice xmlns:v="urn:schemas-microsoft-com:vml" Requires="v">
                <p:oleObj spid="_x0000_s1066" name="" r:id="rId6" imgW="2070100" imgH="316865" progId="Equation.KSEE3">
                  <p:embed/>
                </p:oleObj>
              </mc:Choice>
              <mc:Fallback>
                <p:oleObj name="" r:id="rId6" imgW="2070100" imgH="316865" progId="Equation.KSEE3">
                  <p:embed/>
                  <p:pic>
                    <p:nvPicPr>
                      <p:cNvPr id="0" name="对象 15">
                        <a:hlinkClick r:id="" action="ppaction://ole?verb=0"/>
                      </p:cNvPr>
                      <p:cNvPicPr/>
                      <p:nvPr/>
                    </p:nvPicPr>
                    <p:blipFill>
                      <a:blip r:embed="rId7"/>
                      <a:stretch>
                        <a:fillRect/>
                      </a:stretch>
                    </p:blipFill>
                    <p:spPr>
                      <a:xfrm>
                        <a:off x="1849090" y="4609745"/>
                        <a:ext cx="4183380" cy="640080"/>
                      </a:xfrm>
                      <a:prstGeom prst="rect">
                        <a:avLst/>
                      </a:prstGeom>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目标函数推导</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2</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泰勒展开</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3</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74420" y="1322070"/>
            <a:ext cx="6464300" cy="43497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b="0" i="0" u="none" strike="noStrike" dirty="0">
                <a:solidFill>
                  <a:srgbClr val="333333"/>
                </a:solidFill>
                <a:effectLst/>
                <a:latin typeface="Open Sans" panose="020B0606030504020204" pitchFamily="34" charset="0"/>
              </a:rPr>
              <a:t>目标函数对 </a:t>
            </a:r>
            <a:r>
              <a:rPr lang="en-GB" altLang="zh-CN" b="0" i="0" u="none" strike="noStrike" dirty="0" err="1">
                <a:solidFill>
                  <a:srgbClr val="333333"/>
                </a:solidFill>
                <a:effectLst/>
                <a:latin typeface="Open Sans" panose="020B0606030504020204" pitchFamily="34" charset="0"/>
              </a:rPr>
              <a:t>y</a:t>
            </a:r>
            <a:r>
              <a:rPr lang="en-GB" altLang="zh-CN" b="0" i="0" u="none" strike="noStrike" baseline="-25000" dirty="0" err="1">
                <a:solidFill>
                  <a:srgbClr val="333333"/>
                </a:solidFill>
                <a:effectLst/>
                <a:latin typeface="Open Sans" panose="020B0606030504020204" pitchFamily="34" charset="0"/>
              </a:rPr>
              <a:t>i</a:t>
            </a:r>
            <a:r>
              <a:rPr lang="en-GB" altLang="zh-CN" b="0" i="0" u="none" strike="noStrike" baseline="30000" dirty="0">
                <a:solidFill>
                  <a:srgbClr val="333333"/>
                </a:solidFill>
                <a:effectLst/>
                <a:latin typeface="Open Sans" panose="020B0606030504020204" pitchFamily="34" charset="0"/>
              </a:rPr>
              <a:t>(t-1)</a:t>
            </a:r>
            <a:r>
              <a:rPr lang="en-GB" altLang="zh-CN" b="0" i="0" u="none" strike="noStrike" dirty="0">
                <a:solidFill>
                  <a:srgbClr val="333333"/>
                </a:solidFill>
                <a:effectLst/>
                <a:latin typeface="Open Sans" panose="020B0606030504020204" pitchFamily="34" charset="0"/>
              </a:rPr>
              <a:t> </a:t>
            </a:r>
            <a:r>
              <a:rPr lang="zh-CN" altLang="en-US" b="0" i="0" u="none" strike="noStrike" dirty="0">
                <a:solidFill>
                  <a:srgbClr val="333333"/>
                </a:solidFill>
                <a:effectLst/>
                <a:latin typeface="Open Sans" panose="020B0606030504020204" pitchFamily="34" charset="0"/>
              </a:rPr>
              <a:t>进行泰勒二阶展开，得到如下近似表示的公式：</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stretch>
            <a:fillRect/>
          </a:stretch>
        </p:blipFill>
        <p:spPr>
          <a:xfrm>
            <a:off x="1449409" y="1964868"/>
            <a:ext cx="6309123" cy="797624"/>
          </a:xfrm>
          <a:prstGeom prst="rect">
            <a:avLst/>
          </a:prstGeom>
        </p:spPr>
      </p:pic>
      <p:pic>
        <p:nvPicPr>
          <p:cNvPr id="7" name="图片 6"/>
          <p:cNvPicPr>
            <a:picLocks noChangeAspect="1"/>
          </p:cNvPicPr>
          <p:nvPr/>
        </p:nvPicPr>
        <p:blipFill>
          <a:blip r:embed="rId2"/>
          <a:stretch>
            <a:fillRect/>
          </a:stretch>
        </p:blipFill>
        <p:spPr>
          <a:xfrm>
            <a:off x="4380657" y="3407413"/>
            <a:ext cx="2168714" cy="657186"/>
          </a:xfrm>
          <a:prstGeom prst="rect">
            <a:avLst/>
          </a:prstGeom>
        </p:spPr>
      </p:pic>
      <p:sp>
        <p:nvSpPr>
          <p:cNvPr id="9" name="文本占位符 2"/>
          <p:cNvSpPr txBox="1"/>
          <p:nvPr/>
        </p:nvSpPr>
        <p:spPr>
          <a:xfrm>
            <a:off x="1027219" y="4014414"/>
            <a:ext cx="10034791"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b="0" i="0" u="none" strike="noStrike" dirty="0">
                <a:solidFill>
                  <a:srgbClr val="333333"/>
                </a:solidFill>
                <a:effectLst/>
                <a:latin typeface="Open Sans" panose="020B0606030504020204" pitchFamily="34" charset="0"/>
              </a:rPr>
              <a:t>观察目标函数，发现以下两项表示</a:t>
            </a:r>
            <a:r>
              <a:rPr lang="en-US" altLang="zh-CN" b="0" i="0" u="none" strike="noStrike" dirty="0">
                <a:solidFill>
                  <a:srgbClr val="333333"/>
                </a:solidFill>
                <a:effectLst/>
                <a:latin typeface="Open Sans" panose="020B0606030504020204" pitchFamily="34" charset="0"/>
              </a:rPr>
              <a:t>t-1</a:t>
            </a:r>
            <a:r>
              <a:rPr lang="zh-CN" altLang="en-US" b="0" i="0" u="none" strike="noStrike" dirty="0">
                <a:solidFill>
                  <a:srgbClr val="333333"/>
                </a:solidFill>
                <a:effectLst/>
                <a:latin typeface="Open Sans" panose="020B0606030504020204" pitchFamily="34" charset="0"/>
              </a:rPr>
              <a:t>个弱学习器构成学习器的目标函数，都是常数，我们可以将其去掉：</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16" name="图片 15"/>
          <p:cNvPicPr>
            <a:picLocks noChangeAspect="1"/>
          </p:cNvPicPr>
          <p:nvPr/>
        </p:nvPicPr>
        <p:blipFill>
          <a:blip r:embed="rId3"/>
          <a:stretch>
            <a:fillRect/>
          </a:stretch>
        </p:blipFill>
        <p:spPr>
          <a:xfrm>
            <a:off x="1500766" y="5763818"/>
            <a:ext cx="5346700" cy="736600"/>
          </a:xfrm>
          <a:prstGeom prst="rect">
            <a:avLst/>
          </a:prstGeom>
        </p:spPr>
      </p:pic>
      <p:pic>
        <p:nvPicPr>
          <p:cNvPr id="19" name="图片 18"/>
          <p:cNvPicPr>
            <a:picLocks noChangeAspect="1"/>
          </p:cNvPicPr>
          <p:nvPr/>
        </p:nvPicPr>
        <p:blipFill>
          <a:blip r:embed="rId4"/>
          <a:stretch>
            <a:fillRect/>
          </a:stretch>
        </p:blipFill>
        <p:spPr>
          <a:xfrm>
            <a:off x="1500766" y="5126689"/>
            <a:ext cx="4432300" cy="685800"/>
          </a:xfrm>
          <a:prstGeom prst="rect">
            <a:avLst/>
          </a:prstGeom>
        </p:spPr>
      </p:pic>
      <p:pic>
        <p:nvPicPr>
          <p:cNvPr id="21" name="图片 20"/>
          <p:cNvPicPr>
            <a:picLocks noChangeAspect="1"/>
          </p:cNvPicPr>
          <p:nvPr/>
        </p:nvPicPr>
        <p:blipFill>
          <a:blip r:embed="rId5"/>
          <a:stretch>
            <a:fillRect/>
          </a:stretch>
        </p:blipFill>
        <p:spPr>
          <a:xfrm>
            <a:off x="1500766" y="4435281"/>
            <a:ext cx="5548265" cy="736600"/>
          </a:xfrm>
          <a:prstGeom prst="rect">
            <a:avLst/>
          </a:prstGeom>
        </p:spPr>
      </p:pic>
      <p:sp>
        <p:nvSpPr>
          <p:cNvPr id="15" name="文本占位符 2"/>
          <p:cNvSpPr txBox="1"/>
          <p:nvPr/>
        </p:nvSpPr>
        <p:spPr>
          <a:xfrm>
            <a:off x="1186300" y="2785129"/>
            <a:ext cx="5661166"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GB" b="0" i="0" u="none" strike="noStrike" dirty="0">
                <a:solidFill>
                  <a:srgbClr val="333333"/>
                </a:solidFill>
                <a:effectLst/>
                <a:latin typeface="Open Sans" panose="020B0606030504020204" pitchFamily="34" charset="0"/>
              </a:rPr>
              <a:t>其中</a:t>
            </a:r>
            <a:r>
              <a:rPr lang="en-GB" altLang="zh-CN" b="0" i="0" u="none" strike="noStrike" dirty="0" err="1">
                <a:solidFill>
                  <a:srgbClr val="333333"/>
                </a:solidFill>
                <a:effectLst/>
                <a:latin typeface="Open Sans" panose="020B0606030504020204" pitchFamily="34" charset="0"/>
              </a:rPr>
              <a:t>g</a:t>
            </a:r>
            <a:r>
              <a:rPr lang="en-GB" altLang="zh-CN" b="0" i="0" u="none" strike="noStrike" baseline="-25000" dirty="0" err="1">
                <a:solidFill>
                  <a:srgbClr val="333333"/>
                </a:solidFill>
                <a:effectLst/>
                <a:latin typeface="Open Sans" panose="020B0606030504020204" pitchFamily="34" charset="0"/>
              </a:rPr>
              <a:t>i</a:t>
            </a:r>
            <a:r>
              <a:rPr lang="en-GB" altLang="zh-CN" b="0" i="0" u="none" strike="noStrike" dirty="0">
                <a:solidFill>
                  <a:srgbClr val="333333"/>
                </a:solidFill>
                <a:effectLst/>
                <a:latin typeface="Open Sans" panose="020B0606030504020204" pitchFamily="34" charset="0"/>
              </a:rPr>
              <a:t> </a:t>
            </a:r>
            <a:r>
              <a:rPr lang="zh-CN" altLang="en-US" b="0" i="0" u="none" strike="noStrike" dirty="0">
                <a:solidFill>
                  <a:srgbClr val="333333"/>
                </a:solidFill>
                <a:effectLst/>
                <a:latin typeface="Open Sans" panose="020B0606030504020204" pitchFamily="34" charset="0"/>
              </a:rPr>
              <a:t>和 </a:t>
            </a:r>
            <a:r>
              <a:rPr lang="en-GB" altLang="zh-CN" b="0" i="0" u="none" strike="noStrike" dirty="0">
                <a:solidFill>
                  <a:srgbClr val="333333"/>
                </a:solidFill>
                <a:effectLst/>
                <a:latin typeface="Open Sans" panose="020B0606030504020204" pitchFamily="34" charset="0"/>
              </a:rPr>
              <a:t>h</a:t>
            </a:r>
            <a:r>
              <a:rPr lang="en-GB" altLang="zh-CN" b="0" i="0" u="none" strike="noStrike" baseline="-25000" dirty="0">
                <a:solidFill>
                  <a:srgbClr val="333333"/>
                </a:solidFill>
                <a:effectLst/>
                <a:latin typeface="Open Sans" panose="020B0606030504020204" pitchFamily="34" charset="0"/>
              </a:rPr>
              <a:t>i</a:t>
            </a:r>
            <a:r>
              <a:rPr lang="en-GB" altLang="zh-CN" b="0" i="0" u="none" strike="noStrike" dirty="0">
                <a:solidFill>
                  <a:srgbClr val="333333"/>
                </a:solidFill>
                <a:effectLst/>
                <a:latin typeface="Open Sans" panose="020B0606030504020204" pitchFamily="34" charset="0"/>
              </a:rPr>
              <a:t> </a:t>
            </a:r>
            <a:r>
              <a:rPr lang="zh-CN" altLang="en-US" b="0" i="0" u="none" strike="noStrike" dirty="0">
                <a:solidFill>
                  <a:srgbClr val="333333"/>
                </a:solidFill>
                <a:effectLst/>
                <a:latin typeface="Open Sans" panose="020B0606030504020204" pitchFamily="34" charset="0"/>
              </a:rPr>
              <a:t>的分别为损失函数的一阶导、二阶导：</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7355435"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710879" y="1357169"/>
            <a:ext cx="6564415"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dirty="0">
                <a:solidFill>
                  <a:srgbClr val="333333"/>
                </a:solidFill>
                <a:latin typeface="Helvetica Neue" panose="02000503000000020004" pitchFamily="2" charset="0"/>
              </a:rPr>
              <a:t>从</a:t>
            </a:r>
            <a:r>
              <a:rPr lang="zh-CN" altLang="en-US" dirty="0">
                <a:solidFill>
                  <a:schemeClr val="accent2">
                    <a:lumMod val="75000"/>
                  </a:schemeClr>
                </a:solidFill>
                <a:latin typeface="Helvetica Neue" panose="02000503000000020004" pitchFamily="2" charset="0"/>
              </a:rPr>
              <a:t>样本角度</a:t>
            </a:r>
            <a:r>
              <a:rPr lang="zh-CN" altLang="en-US" dirty="0">
                <a:solidFill>
                  <a:srgbClr val="333333"/>
                </a:solidFill>
                <a:latin typeface="Helvetica Neue" panose="02000503000000020004" pitchFamily="2" charset="0"/>
              </a:rPr>
              <a:t>转为</a:t>
            </a:r>
            <a:r>
              <a:rPr lang="zh-CN" altLang="en-US" dirty="0">
                <a:solidFill>
                  <a:schemeClr val="accent2">
                    <a:lumMod val="75000"/>
                  </a:schemeClr>
                </a:solidFill>
                <a:latin typeface="Helvetica Neue" panose="02000503000000020004" pitchFamily="2" charset="0"/>
              </a:rPr>
              <a:t>按照叶子节点输出角度</a:t>
            </a:r>
            <a:r>
              <a:rPr lang="zh-CN" altLang="en-US" dirty="0">
                <a:solidFill>
                  <a:srgbClr val="333333"/>
                </a:solidFill>
                <a:latin typeface="Helvetica Neue" panose="02000503000000020004" pitchFamily="2" charset="0"/>
              </a:rPr>
              <a:t>，优化损失函数</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16" name="图片 15"/>
          <p:cNvPicPr>
            <a:picLocks noChangeAspect="1"/>
          </p:cNvPicPr>
          <p:nvPr/>
        </p:nvPicPr>
        <p:blipFill>
          <a:blip r:embed="rId1"/>
          <a:stretch>
            <a:fillRect/>
          </a:stretch>
        </p:blipFill>
        <p:spPr>
          <a:xfrm>
            <a:off x="515448" y="1838521"/>
            <a:ext cx="5346700" cy="736600"/>
          </a:xfrm>
          <a:prstGeom prst="rect">
            <a:avLst/>
          </a:prstGeom>
        </p:spPr>
      </p:pic>
      <p:pic>
        <p:nvPicPr>
          <p:cNvPr id="12" name="图片 11"/>
          <p:cNvPicPr>
            <a:picLocks noChangeAspect="1"/>
          </p:cNvPicPr>
          <p:nvPr/>
        </p:nvPicPr>
        <p:blipFill>
          <a:blip r:embed="rId2"/>
          <a:stretch>
            <a:fillRect/>
          </a:stretch>
        </p:blipFill>
        <p:spPr>
          <a:xfrm>
            <a:off x="6980875" y="4945469"/>
            <a:ext cx="5211125" cy="1343113"/>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861651" y="4138657"/>
                <a:ext cx="5211125" cy="619272"/>
              </a:xfrm>
              <a:prstGeom prst="rect">
                <a:avLst/>
              </a:prstGeom>
              <a:noFill/>
            </p:spPr>
            <p:txBody>
              <a:bodyPr wrap="square">
                <a:spAutoFit/>
              </a:bodyPr>
              <a:lstStyle/>
              <a:p>
                <a:pPr>
                  <a:lnSpc>
                    <a:spcPct val="150000"/>
                  </a:lnSpc>
                </a:pP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例如：</a:t>
                </a:r>
                <a:r>
                  <a:rPr lang="en-US" altLang="zh-CN" sz="1200" b="0" i="0" u="none" strike="noStrike" dirty="0">
                    <a:solidFill>
                      <a:srgbClr val="333333"/>
                    </a:solidFill>
                    <a:effectLst/>
                    <a:latin typeface="Alibaba PuHuiTi" pitchFamily="18" charset="-122"/>
                    <a:ea typeface="Alibaba PuHuiTi" pitchFamily="18" charset="-122"/>
                    <a:cs typeface="Alibaba PuHuiTi" pitchFamily="18" charset="-122"/>
                  </a:rPr>
                  <a:t>m=10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个样本，落在 </a:t>
                </a:r>
                <a:r>
                  <a:rPr lang="en-GB" altLang="zh-CN" sz="1200" b="0" i="0" u="none" strike="noStrike" dirty="0">
                    <a:solidFill>
                      <a:srgbClr val="333333"/>
                    </a:solidFill>
                    <a:effectLst/>
                    <a:latin typeface="Alibaba PuHuiTi" pitchFamily="18" charset="-122"/>
                    <a:ea typeface="Alibaba PuHuiTi" pitchFamily="18" charset="-122"/>
                    <a:cs typeface="Alibaba PuHuiTi" pitchFamily="18" charset="-122"/>
                  </a:rPr>
                  <a:t>D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结点 </a:t>
                </a:r>
                <a:r>
                  <a:rPr lang="en-US" altLang="zh-CN" sz="1200" b="0" i="0" u="none" strike="noStrike" dirty="0">
                    <a:solidFill>
                      <a:srgbClr val="333333"/>
                    </a:solidFill>
                    <a:effectLst/>
                    <a:latin typeface="Alibaba PuHuiTi" pitchFamily="18" charset="-122"/>
                    <a:ea typeface="Alibaba PuHuiTi" pitchFamily="18" charset="-122"/>
                    <a:cs typeface="Alibaba PuHuiTi" pitchFamily="18" charset="-122"/>
                  </a:rPr>
                  <a:t>3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个样本，落在 </a:t>
                </a:r>
                <a:r>
                  <a:rPr lang="en-GB" altLang="zh-CN" sz="1200" b="0" i="0" u="none" strike="noStrike" dirty="0">
                    <a:solidFill>
                      <a:srgbClr val="333333"/>
                    </a:solidFill>
                    <a:effectLst/>
                    <a:latin typeface="Alibaba PuHuiTi" pitchFamily="18" charset="-122"/>
                    <a:ea typeface="Alibaba PuHuiTi" pitchFamily="18" charset="-122"/>
                    <a:cs typeface="Alibaba PuHuiTi" pitchFamily="18" charset="-122"/>
                  </a:rPr>
                  <a:t>E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结点 </a:t>
                </a:r>
                <a:r>
                  <a:rPr lang="en-US" altLang="zh-CN" sz="1200" b="0" i="0" u="none" strike="noStrike" dirty="0">
                    <a:solidFill>
                      <a:srgbClr val="333333"/>
                    </a:solidFill>
                    <a:effectLst/>
                    <a:latin typeface="Alibaba PuHuiTi" pitchFamily="18" charset="-122"/>
                    <a:ea typeface="Alibaba PuHuiTi" pitchFamily="18" charset="-122"/>
                    <a:cs typeface="Alibaba PuHuiTi" pitchFamily="18" charset="-122"/>
                  </a:rPr>
                  <a:t>2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个样本，落在 </a:t>
                </a:r>
                <a:r>
                  <a:rPr lang="en-GB" altLang="zh-CN" sz="1200" b="0" i="0" u="none" strike="noStrike" dirty="0">
                    <a:solidFill>
                      <a:srgbClr val="333333"/>
                    </a:solidFill>
                    <a:effectLst/>
                    <a:latin typeface="Alibaba PuHuiTi" pitchFamily="18" charset="-122"/>
                    <a:ea typeface="Alibaba PuHuiTi" pitchFamily="18" charset="-122"/>
                    <a:cs typeface="Alibaba PuHuiTi" pitchFamily="18" charset="-122"/>
                  </a:rPr>
                  <a:t>F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结点 </a:t>
                </a:r>
                <a:r>
                  <a:rPr lang="en-US" altLang="zh-CN" sz="1200" b="0" i="0" u="none" strike="noStrike" dirty="0">
                    <a:solidFill>
                      <a:srgbClr val="333333"/>
                    </a:solidFill>
                    <a:effectLst/>
                    <a:latin typeface="Alibaba PuHuiTi" pitchFamily="18" charset="-122"/>
                    <a:ea typeface="Alibaba PuHuiTi" pitchFamily="18" charset="-122"/>
                    <a:cs typeface="Alibaba PuHuiTi" pitchFamily="18" charset="-122"/>
                  </a:rPr>
                  <a:t>2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个样本，落在 </a:t>
                </a:r>
                <a:r>
                  <a:rPr lang="en-GB" altLang="zh-CN" sz="1200" b="0" i="0" u="none" strike="noStrike" dirty="0">
                    <a:solidFill>
                      <a:srgbClr val="333333"/>
                    </a:solidFill>
                    <a:effectLst/>
                    <a:latin typeface="Alibaba PuHuiTi" pitchFamily="18" charset="-122"/>
                    <a:ea typeface="Alibaba PuHuiTi" pitchFamily="18" charset="-122"/>
                    <a:cs typeface="Alibaba PuHuiTi" pitchFamily="18" charset="-122"/>
                  </a:rPr>
                  <a:t>G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结点 </a:t>
                </a:r>
                <a:r>
                  <a:rPr lang="en-US" altLang="zh-CN" sz="1200" b="0" i="0" u="none" strike="noStrike" dirty="0">
                    <a:solidFill>
                      <a:srgbClr val="333333"/>
                    </a:solidFill>
                    <a:effectLst/>
                    <a:latin typeface="Alibaba PuHuiTi" pitchFamily="18" charset="-122"/>
                    <a:ea typeface="Alibaba PuHuiTi" pitchFamily="18" charset="-122"/>
                    <a:cs typeface="Alibaba PuHuiTi" pitchFamily="18" charset="-122"/>
                  </a:rPr>
                  <a:t>3 </a:t>
                </a:r>
                <a:r>
                  <a:rPr lang="zh-CN" altLang="en-US" sz="1200" b="0" i="0" u="none" strike="noStrike" dirty="0">
                    <a:solidFill>
                      <a:srgbClr val="333333"/>
                    </a:solidFill>
                    <a:effectLst/>
                    <a:latin typeface="Alibaba PuHuiTi" pitchFamily="18" charset="-122"/>
                    <a:ea typeface="Alibaba PuHuiTi" pitchFamily="18" charset="-122"/>
                    <a:cs typeface="Alibaba PuHuiTi" pitchFamily="18" charset="-122"/>
                  </a:rPr>
                  <a:t>个样本；计算 </a:t>
                </a:r>
                <a14:m>
                  <m:oMath xmlns:m="http://schemas.openxmlformats.org/officeDocument/2006/math">
                    <m:sSub>
                      <m:sSubPr>
                        <m:ctrlPr>
                          <a:rPr lang="en-US" altLang="zh-CN" sz="1200" i="1"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m:rPr>
                            <m:sty m:val="p"/>
                          </m:r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g</m:t>
                        </m:r>
                      </m:e>
                      <m:sub>
                        <m:r>
                          <m:rPr>
                            <m:sty m:val="p"/>
                          </m:r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i</m:t>
                        </m:r>
                      </m:sub>
                    </m:sSub>
                    <m:r>
                      <a:rPr lang="zh-CN" altLang="en-US" sz="1200" b="0" i="1"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oMath>
                </a14:m>
                <a:r>
                  <a:rPr lang="en-US" altLang="zh-CN" sz="1200" dirty="0">
                    <a:solidFill>
                      <a:schemeClr val="accent2">
                        <a:lumMod val="75000"/>
                      </a:schemeClr>
                    </a:solidFill>
                    <a:latin typeface="Alibaba PuHuiTi" pitchFamily="18" charset="-122"/>
                    <a:ea typeface="Alibaba PuHuiTi" pitchFamily="18" charset="-122"/>
                    <a:cs typeface="Alibaba PuHuiTi" pitchFamily="18" charset="-122"/>
                  </a:rPr>
                  <a:t> </a:t>
                </a:r>
                <a14:m>
                  <m:oMath xmlns:m="http://schemas.openxmlformats.org/officeDocument/2006/math">
                    <m:sSub>
                      <m:sSubPr>
                        <m:ctrl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m:rPr>
                            <m:sty m:val="p"/>
                          </m:r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f</m:t>
                        </m:r>
                      </m:e>
                      <m:sub>
                        <m:r>
                          <m:rPr>
                            <m:sty m:val="p"/>
                          </m:r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t</m:t>
                        </m:r>
                      </m:sub>
                    </m:sSub>
                    <m:d>
                      <m:dPr>
                        <m:ctrl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ctrlPr>
                      </m:dPr>
                      <m:e>
                        <m:sSub>
                          <m:sSubPr>
                            <m:ctrlP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𝑥</m:t>
                            </m:r>
                          </m:e>
                          <m:sub>
                            <m:r>
                              <a:rPr lang="en-US" altLang="zh-CN" sz="1200" i="1">
                                <a:solidFill>
                                  <a:schemeClr val="accent2">
                                    <a:lumMod val="75000"/>
                                  </a:schemeClr>
                                </a:solidFill>
                                <a:latin typeface="Cambria Math" panose="02040503050406030204" pitchFamily="18" charset="0"/>
                                <a:ea typeface="Alibaba PuHuiTi" pitchFamily="18" charset="-122"/>
                                <a:cs typeface="Alibaba PuHuiTi" pitchFamily="18" charset="-122"/>
                              </a:rPr>
                              <m:t>3</m:t>
                            </m:r>
                          </m:sub>
                        </m:sSub>
                      </m:e>
                    </m:d>
                  </m:oMath>
                </a14:m>
                <a:r>
                  <a:rPr lang="zh-CN" altLang="en-US" sz="1200" dirty="0">
                    <a:latin typeface="Alibaba PuHuiTi" pitchFamily="18" charset="-122"/>
                    <a:ea typeface="Alibaba PuHuiTi" pitchFamily="18" charset="-122"/>
                    <a:cs typeface="Alibaba PuHuiTi" pitchFamily="18" charset="-122"/>
                  </a:rPr>
                  <a:t>的表达形式如下：</a:t>
                </a:r>
                <a:endParaRPr lang="zh-CN" altLang="en-US" sz="1200" dirty="0">
                  <a:latin typeface="Alibaba PuHuiTi" pitchFamily="18" charset="-122"/>
                  <a:ea typeface="Alibaba PuHuiTi" pitchFamily="18" charset="-122"/>
                  <a:cs typeface="Alibaba PuHuiTi" pitchFamily="18"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861651" y="4138657"/>
                <a:ext cx="5211125" cy="619272"/>
              </a:xfrm>
              <a:prstGeom prst="rect">
                <a:avLst/>
              </a:prstGeom>
              <a:blipFill rotWithShape="1">
                <a:blip r:embed="rId3"/>
                <a:stretch>
                  <a:fillRect l="-9" t="-58" r="3" b="-40216"/>
                </a:stretch>
              </a:blipFill>
            </p:spPr>
            <p:txBody>
              <a:bodyPr/>
              <a:lstStyle/>
              <a:p>
                <a:r>
                  <a:rPr lang="zh-CN" altLang="en-US">
                    <a:noFill/>
                  </a:rPr>
                  <a:t> </a:t>
                </a:r>
              </a:p>
            </p:txBody>
          </p:sp>
        </mc:Fallback>
      </mc:AlternateContent>
      <p:sp>
        <p:nvSpPr>
          <p:cNvPr id="8" name="文本占位符 2"/>
          <p:cNvSpPr txBox="1"/>
          <p:nvPr/>
        </p:nvSpPr>
        <p:spPr>
          <a:xfrm>
            <a:off x="6861651" y="1012022"/>
            <a:ext cx="4244964"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sz="1400" dirty="0">
                <a:solidFill>
                  <a:srgbClr val="333333"/>
                </a:solidFill>
                <a:latin typeface="Helvetica Neue" panose="02000503000000020004" pitchFamily="2" charset="0"/>
              </a:rPr>
              <a:t>举个栗子：请计算</a:t>
            </a:r>
            <a:r>
              <a:rPr lang="en-US" altLang="zh-CN" sz="1400" dirty="0">
                <a:solidFill>
                  <a:srgbClr val="333333"/>
                </a:solidFill>
                <a:latin typeface="Helvetica Neue" panose="02000503000000020004" pitchFamily="2" charset="0"/>
              </a:rPr>
              <a:t>10</a:t>
            </a:r>
            <a:r>
              <a:rPr lang="zh-CN" altLang="en-US" sz="1400" dirty="0">
                <a:solidFill>
                  <a:srgbClr val="333333"/>
                </a:solidFill>
                <a:latin typeface="Helvetica Neue" panose="02000503000000020004" pitchFamily="2" charset="0"/>
              </a:rPr>
              <a:t>样本在叶子结点上的输出表示</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pic>
        <p:nvPicPr>
          <p:cNvPr id="15" name="图片 14"/>
          <p:cNvPicPr>
            <a:picLocks noChangeAspect="1"/>
          </p:cNvPicPr>
          <p:nvPr/>
        </p:nvPicPr>
        <p:blipFill>
          <a:blip r:embed="rId4"/>
          <a:stretch>
            <a:fillRect/>
          </a:stretch>
        </p:blipFill>
        <p:spPr>
          <a:xfrm>
            <a:off x="7683616" y="1580641"/>
            <a:ext cx="3292685" cy="2036009"/>
          </a:xfrm>
          <a:prstGeom prst="rect">
            <a:avLst/>
          </a:prstGeom>
        </p:spPr>
      </p:pic>
      <p:sp>
        <p:nvSpPr>
          <p:cNvPr id="17" name="文本框 16"/>
          <p:cNvSpPr txBox="1"/>
          <p:nvPr/>
        </p:nvSpPr>
        <p:spPr>
          <a:xfrm>
            <a:off x="850309" y="2749650"/>
            <a:ext cx="4676979" cy="2189574"/>
          </a:xfrm>
          <a:prstGeom prst="rect">
            <a:avLst/>
          </a:prstGeom>
          <a:noFill/>
        </p:spPr>
        <p:txBody>
          <a:bodyPr wrap="square">
            <a:spAutoFit/>
          </a:bodyPr>
          <a:lstStyle/>
          <a:p>
            <a:pPr algn="l">
              <a:lnSpc>
                <a:spcPct val="200000"/>
              </a:lnSpc>
            </a:pPr>
            <a:r>
              <a:rPr lang="zh-CN" altLang="en-GB" sz="1400" b="0" i="0" u="none" strike="noStrike" dirty="0">
                <a:solidFill>
                  <a:srgbClr val="333333"/>
                </a:solidFill>
                <a:effectLst/>
                <a:latin typeface="Alibaba PuHuiTi" pitchFamily="18" charset="-122"/>
                <a:ea typeface="Alibaba PuHuiTi" pitchFamily="18" charset="-122"/>
                <a:cs typeface="Alibaba PuHuiTi" pitchFamily="18" charset="-122"/>
              </a:rPr>
              <a:t>上</a:t>
            </a:r>
            <a:r>
              <a:rPr lang="zh-CN" altLang="en-US" sz="1400" dirty="0">
                <a:solidFill>
                  <a:srgbClr val="333333"/>
                </a:solidFill>
                <a:latin typeface="Alibaba PuHuiTi" pitchFamily="18" charset="-122"/>
                <a:ea typeface="Alibaba PuHuiTi" pitchFamily="18" charset="-122"/>
                <a:cs typeface="Alibaba PuHuiTi" pitchFamily="18" charset="-122"/>
              </a:rPr>
              <a:t>式中：</a:t>
            </a:r>
            <a:endPar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endParaRPr>
          </a:p>
          <a:p>
            <a:pPr algn="l">
              <a:lnSpc>
                <a:spcPct val="200000"/>
              </a:lnSpc>
              <a:buFont typeface="+mj-lt"/>
              <a:buAutoNum type="arabicPeriod"/>
            </a:pPr>
            <a:r>
              <a:rPr lang="en-GB" altLang="zh-CN" sz="1400" b="0" i="0" u="none" strike="noStrike" dirty="0" err="1">
                <a:solidFill>
                  <a:srgbClr val="333333"/>
                </a:solidFill>
                <a:effectLst/>
                <a:latin typeface="Alibaba PuHuiTi" pitchFamily="18" charset="-122"/>
                <a:ea typeface="Alibaba PuHuiTi" pitchFamily="18" charset="-122"/>
                <a:cs typeface="Alibaba PuHuiTi" pitchFamily="18" charset="-122"/>
              </a:rPr>
              <a:t>g</a:t>
            </a:r>
            <a:r>
              <a:rPr lang="en-GB" altLang="zh-CN" sz="1400" b="0" i="0" u="none" strike="noStrike" baseline="-25000" dirty="0" err="1">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表示每个样本的一阶导，</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h</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表示每个样本的二阶导</a:t>
            </a:r>
            <a:endPar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endParaRPr>
          </a:p>
          <a:p>
            <a:pPr algn="l">
              <a:lnSpc>
                <a:spcPct val="200000"/>
              </a:lnSpc>
              <a:buFont typeface="+mj-lt"/>
              <a:buAutoNum type="arabicPeriod"/>
            </a:pP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f</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t</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(x</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表示样本的预测值</a:t>
            </a:r>
            <a:endPar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endParaRPr>
          </a:p>
          <a:p>
            <a:pPr algn="l">
              <a:lnSpc>
                <a:spcPct val="200000"/>
              </a:lnSpc>
              <a:buFont typeface="+mj-lt"/>
              <a:buAutoNum type="arabicPeriod"/>
            </a:pP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表示叶子结点的数目</a:t>
            </a:r>
            <a:endPar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endParaRPr>
          </a:p>
          <a:p>
            <a:pPr algn="l">
              <a:lnSpc>
                <a:spcPct val="200000"/>
              </a:lnSpc>
              <a:buFont typeface="+mj-lt"/>
              <a:buAutoNum type="arabicPeriod"/>
            </a:pPr>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w||</a:t>
            </a:r>
            <a:r>
              <a:rPr lang="en-GB" altLang="zh-CN" sz="1400" b="0" i="0" u="none" strike="noStrike" baseline="30000" dirty="0">
                <a:solidFill>
                  <a:srgbClr val="333333"/>
                </a:solidFill>
                <a:effectLst/>
                <a:latin typeface="Alibaba PuHuiTi" pitchFamily="18" charset="-122"/>
                <a:ea typeface="Alibaba PuHuiTi" pitchFamily="18" charset="-122"/>
                <a:cs typeface="Alibaba PuHuiTi" pitchFamily="18" charset="-122"/>
              </a:rPr>
              <a:t>2</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由叶子结点值组成向量的模</a:t>
            </a:r>
            <a:endPar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endParaRPr>
          </a:p>
        </p:txBody>
      </p:sp>
      <p:cxnSp>
        <p:nvCxnSpPr>
          <p:cNvPr id="10" name="直线连接符 9"/>
          <p:cNvCxnSpPr/>
          <p:nvPr/>
        </p:nvCxnSpPr>
        <p:spPr>
          <a:xfrm>
            <a:off x="6311590" y="805571"/>
            <a:ext cx="0" cy="5963219"/>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8248064"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8088750" y="2349401"/>
            <a:ext cx="3534421" cy="2185485"/>
          </a:xfrm>
          <a:prstGeom prst="rect">
            <a:avLst/>
          </a:prstGeom>
        </p:spPr>
      </p:pic>
      <p:sp>
        <p:nvSpPr>
          <p:cNvPr id="6" name="文本框 5"/>
          <p:cNvSpPr txBox="1"/>
          <p:nvPr/>
        </p:nvSpPr>
        <p:spPr>
          <a:xfrm>
            <a:off x="1872555" y="1880351"/>
            <a:ext cx="5526280" cy="307777"/>
          </a:xfrm>
          <a:prstGeom prst="rect">
            <a:avLst/>
          </a:prstGeom>
          <a:noFill/>
        </p:spPr>
        <p:txBody>
          <a:bodyPr wrap="square">
            <a:spAutoFit/>
          </a:bodyPr>
          <a:lstStyle/>
          <a:p>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g</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f</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t</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(x</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表示样本的预测值，表示为：</a:t>
            </a:r>
            <a:endParaRPr lang="zh-CN" altLang="en-US" sz="1400" dirty="0">
              <a:latin typeface="Alibaba PuHuiTi" pitchFamily="18" charset="-122"/>
              <a:ea typeface="Alibaba PuHuiTi" pitchFamily="18" charset="-122"/>
              <a:cs typeface="Alibaba PuHuiTi" pitchFamily="18" charset="-122"/>
            </a:endParaRPr>
          </a:p>
        </p:txBody>
      </p:sp>
      <p:pic>
        <p:nvPicPr>
          <p:cNvPr id="7" name="图片 6"/>
          <p:cNvPicPr>
            <a:picLocks noChangeAspect="1"/>
          </p:cNvPicPr>
          <p:nvPr/>
        </p:nvPicPr>
        <p:blipFill>
          <a:blip r:embed="rId2"/>
          <a:stretch>
            <a:fillRect/>
          </a:stretch>
        </p:blipFill>
        <p:spPr>
          <a:xfrm>
            <a:off x="2509369" y="2220327"/>
            <a:ext cx="2534208" cy="666897"/>
          </a:xfrm>
          <a:prstGeom prst="rect">
            <a:avLst/>
          </a:prstGeom>
        </p:spPr>
      </p:pic>
      <p:sp>
        <p:nvSpPr>
          <p:cNvPr id="14" name="文本框 13"/>
          <p:cNvSpPr txBox="1"/>
          <p:nvPr/>
        </p:nvSpPr>
        <p:spPr>
          <a:xfrm>
            <a:off x="1905470" y="3096701"/>
            <a:ext cx="5526280" cy="307777"/>
          </a:xfrm>
          <a:prstGeom prst="rect">
            <a:avLst/>
          </a:prstGeom>
          <a:noFill/>
        </p:spPr>
        <p:txBody>
          <a:bodyPr wrap="square">
            <a:spAutoFit/>
          </a:bodyPr>
          <a:lstStyle/>
          <a:p>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h</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f</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t</a:t>
            </a:r>
            <a:r>
              <a:rPr lang="en-GB" altLang="zh-CN" sz="1400" b="0" i="0" u="none" strike="noStrike" baseline="30000" dirty="0">
                <a:solidFill>
                  <a:srgbClr val="333333"/>
                </a:solidFill>
                <a:effectLst/>
                <a:latin typeface="Alibaba PuHuiTi" pitchFamily="18" charset="-122"/>
                <a:ea typeface="Alibaba PuHuiTi" pitchFamily="18" charset="-122"/>
                <a:cs typeface="Alibaba PuHuiTi" pitchFamily="18" charset="-122"/>
              </a:rPr>
              <a:t>2</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(x</a:t>
            </a:r>
            <a:r>
              <a:rPr lang="en-GB" altLang="zh-CN" sz="1400" b="0" i="0" u="none" strike="noStrike" baseline="-25000" dirty="0">
                <a:solidFill>
                  <a:srgbClr val="333333"/>
                </a:solidFill>
                <a:effectLst/>
                <a:latin typeface="Alibaba PuHuiTi" pitchFamily="18" charset="-122"/>
                <a:ea typeface="Alibaba PuHuiTi" pitchFamily="18" charset="-122"/>
                <a:cs typeface="Alibaba PuHuiTi" pitchFamily="18" charset="-122"/>
              </a:rPr>
              <a:t>i</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转换从叶子结点的问题，表示为：</a:t>
            </a:r>
            <a:endParaRPr lang="zh-CN" altLang="en-US" sz="1400" dirty="0">
              <a:latin typeface="Alibaba PuHuiTi" pitchFamily="18" charset="-122"/>
              <a:ea typeface="Alibaba PuHuiTi" pitchFamily="18" charset="-122"/>
              <a:cs typeface="Alibaba PuHuiTi" pitchFamily="18" charset="-122"/>
            </a:endParaRPr>
          </a:p>
        </p:txBody>
      </p:sp>
      <p:pic>
        <p:nvPicPr>
          <p:cNvPr id="15" name="图片 14"/>
          <p:cNvPicPr>
            <a:picLocks noChangeAspect="1"/>
          </p:cNvPicPr>
          <p:nvPr/>
        </p:nvPicPr>
        <p:blipFill>
          <a:blip r:embed="rId3"/>
          <a:stretch>
            <a:fillRect/>
          </a:stretch>
        </p:blipFill>
        <p:spPr>
          <a:xfrm>
            <a:off x="2602804" y="3430048"/>
            <a:ext cx="2597116" cy="538857"/>
          </a:xfrm>
          <a:prstGeom prst="rect">
            <a:avLst/>
          </a:prstGeom>
        </p:spPr>
      </p:pic>
      <p:sp>
        <p:nvSpPr>
          <p:cNvPr id="18" name="文本框 17"/>
          <p:cNvSpPr txBox="1"/>
          <p:nvPr/>
        </p:nvSpPr>
        <p:spPr>
          <a:xfrm>
            <a:off x="1872554" y="4210440"/>
            <a:ext cx="4204960" cy="307777"/>
          </a:xfrm>
          <a:prstGeom prst="rect">
            <a:avLst/>
          </a:prstGeom>
          <a:noFill/>
        </p:spPr>
        <p:txBody>
          <a:bodyPr wrap="square">
            <a:spAutoFit/>
          </a:bodyPr>
          <a:lstStyle/>
          <a:p>
            <a:r>
              <a:rPr lang="el-GR" altLang="zh-CN" sz="1400" b="0" i="0" u="none" strike="noStrike" dirty="0">
                <a:solidFill>
                  <a:srgbClr val="333333"/>
                </a:solidFill>
                <a:effectLst/>
                <a:latin typeface="Alibaba PuHuiTi" pitchFamily="18" charset="-122"/>
                <a:ea typeface="Alibaba PuHuiTi" pitchFamily="18" charset="-122"/>
                <a:cs typeface="Alibaba PuHuiTi" pitchFamily="18" charset="-122"/>
              </a:rPr>
              <a:t>λ||</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w||</a:t>
            </a:r>
            <a:r>
              <a:rPr lang="en-GB" altLang="zh-CN" sz="1400" b="0" i="0" u="none" strike="noStrike" baseline="30000" dirty="0">
                <a:solidFill>
                  <a:srgbClr val="333333"/>
                </a:solidFill>
                <a:effectLst/>
                <a:latin typeface="Alibaba PuHuiTi" pitchFamily="18" charset="-122"/>
                <a:ea typeface="Alibaba PuHuiTi" pitchFamily="18" charset="-122"/>
                <a:cs typeface="Alibaba PuHuiTi" pitchFamily="18" charset="-122"/>
              </a:rPr>
              <a:t>2</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由于本身就是从叶子角度来看，表示为：</a:t>
            </a:r>
            <a:endParaRPr lang="zh-CN" altLang="en-US" sz="1400" dirty="0">
              <a:latin typeface="Alibaba PuHuiTi" pitchFamily="18" charset="-122"/>
              <a:ea typeface="Alibaba PuHuiTi" pitchFamily="18" charset="-122"/>
              <a:cs typeface="Alibaba PuHuiTi" pitchFamily="18" charset="-122"/>
            </a:endParaRPr>
          </a:p>
        </p:txBody>
      </p:sp>
      <p:pic>
        <p:nvPicPr>
          <p:cNvPr id="19" name="图片 18"/>
          <p:cNvPicPr>
            <a:picLocks noChangeAspect="1"/>
          </p:cNvPicPr>
          <p:nvPr/>
        </p:nvPicPr>
        <p:blipFill>
          <a:blip r:embed="rId4"/>
          <a:stretch>
            <a:fillRect/>
          </a:stretch>
        </p:blipFill>
        <p:spPr>
          <a:xfrm>
            <a:off x="2461883" y="4534886"/>
            <a:ext cx="2400300" cy="749300"/>
          </a:xfrm>
          <a:prstGeom prst="rect">
            <a:avLst/>
          </a:prstGeom>
        </p:spPr>
      </p:pic>
      <p:sp>
        <p:nvSpPr>
          <p:cNvPr id="17" name="文本框 16"/>
          <p:cNvSpPr txBox="1"/>
          <p:nvPr/>
        </p:nvSpPr>
        <p:spPr>
          <a:xfrm>
            <a:off x="1338146" y="1464871"/>
            <a:ext cx="5978913" cy="307777"/>
          </a:xfrm>
          <a:prstGeom prst="rect">
            <a:avLst/>
          </a:prstGeom>
          <a:noFill/>
        </p:spPr>
        <p:txBody>
          <a:bodyPr wrap="square">
            <a:spAutoFit/>
          </a:bodyPr>
          <a:lstStyle/>
          <a:p>
            <a:r>
              <a:rPr lang="zh-CN" altLang="en-US" sz="1400" dirty="0">
                <a:latin typeface="Alibaba PuHuiTi" pitchFamily="18" charset="-122"/>
                <a:ea typeface="Alibaba PuHuiTi" pitchFamily="18" charset="-122"/>
                <a:cs typeface="Alibaba PuHuiTi" pitchFamily="18" charset="-122"/>
              </a:rPr>
              <a:t>目标函数中的各项可以做以下转换：</a:t>
            </a:r>
            <a:endParaRPr lang="zh-CN" altLang="en-US" sz="140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816097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目标函数推导</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3</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转化为叶子节点输出角度</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3</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16" name="图片 15"/>
          <p:cNvPicPr>
            <a:picLocks noChangeAspect="1"/>
          </p:cNvPicPr>
          <p:nvPr/>
        </p:nvPicPr>
        <p:blipFill>
          <a:blip r:embed="rId1"/>
          <a:stretch>
            <a:fillRect/>
          </a:stretch>
        </p:blipFill>
        <p:spPr>
          <a:xfrm>
            <a:off x="1527663" y="1555961"/>
            <a:ext cx="5346700" cy="736600"/>
          </a:xfrm>
          <a:prstGeom prst="rect">
            <a:avLst/>
          </a:prstGeom>
        </p:spPr>
      </p:pic>
      <p:pic>
        <p:nvPicPr>
          <p:cNvPr id="4" name="图片 3"/>
          <p:cNvPicPr>
            <a:picLocks noChangeAspect="1"/>
          </p:cNvPicPr>
          <p:nvPr/>
        </p:nvPicPr>
        <p:blipFill>
          <a:blip r:embed="rId2"/>
          <a:stretch>
            <a:fillRect/>
          </a:stretch>
        </p:blipFill>
        <p:spPr>
          <a:xfrm>
            <a:off x="2048023" y="2435750"/>
            <a:ext cx="5203007" cy="2185485"/>
          </a:xfrm>
          <a:prstGeom prst="rect">
            <a:avLst/>
          </a:prstGeom>
        </p:spPr>
      </p:pic>
      <p:pic>
        <p:nvPicPr>
          <p:cNvPr id="12" name="图片 11"/>
          <p:cNvPicPr>
            <a:picLocks noChangeAspect="1"/>
          </p:cNvPicPr>
          <p:nvPr/>
        </p:nvPicPr>
        <p:blipFill>
          <a:blip r:embed="rId3"/>
          <a:stretch>
            <a:fillRect/>
          </a:stretch>
        </p:blipFill>
        <p:spPr>
          <a:xfrm>
            <a:off x="2494642" y="4892320"/>
            <a:ext cx="967645" cy="483823"/>
          </a:xfrm>
          <a:prstGeom prst="rect">
            <a:avLst/>
          </a:prstGeom>
        </p:spPr>
      </p:pic>
      <p:pic>
        <p:nvPicPr>
          <p:cNvPr id="17" name="图片 16"/>
          <p:cNvPicPr>
            <a:picLocks noChangeAspect="1"/>
          </p:cNvPicPr>
          <p:nvPr/>
        </p:nvPicPr>
        <p:blipFill>
          <a:blip r:embed="rId4"/>
          <a:stretch>
            <a:fillRect/>
          </a:stretch>
        </p:blipFill>
        <p:spPr>
          <a:xfrm>
            <a:off x="2508735" y="5389577"/>
            <a:ext cx="846173" cy="399840"/>
          </a:xfrm>
          <a:prstGeom prst="rect">
            <a:avLst/>
          </a:prstGeom>
        </p:spPr>
      </p:pic>
      <p:sp>
        <p:nvSpPr>
          <p:cNvPr id="20" name="文本框 19"/>
          <p:cNvSpPr txBox="1"/>
          <p:nvPr/>
        </p:nvSpPr>
        <p:spPr>
          <a:xfrm>
            <a:off x="1532595" y="4919394"/>
            <a:ext cx="594382" cy="3852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令：</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24" name="文本框 23"/>
          <p:cNvSpPr txBox="1"/>
          <p:nvPr/>
        </p:nvSpPr>
        <p:spPr>
          <a:xfrm>
            <a:off x="3726325" y="4860007"/>
            <a:ext cx="2696246" cy="70839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Gi </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表示所有样本的一阶导之和</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Hi </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表示所有样本的二阶导之和</a:t>
            </a:r>
            <a:endParaRPr kumimoji="0"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pic>
        <p:nvPicPr>
          <p:cNvPr id="25" name="图片 24"/>
          <p:cNvPicPr>
            <a:picLocks noChangeAspect="1"/>
          </p:cNvPicPr>
          <p:nvPr/>
        </p:nvPicPr>
        <p:blipFill>
          <a:blip r:embed="rId5"/>
          <a:stretch>
            <a:fillRect/>
          </a:stretch>
        </p:blipFill>
        <p:spPr>
          <a:xfrm>
            <a:off x="2371271" y="5926345"/>
            <a:ext cx="3785870" cy="708399"/>
          </a:xfrm>
          <a:prstGeom prst="rect">
            <a:avLst/>
          </a:prstGeom>
        </p:spPr>
      </p:pic>
      <p:sp>
        <p:nvSpPr>
          <p:cNvPr id="26" name="文本框 25"/>
          <p:cNvSpPr txBox="1"/>
          <p:nvPr/>
        </p:nvSpPr>
        <p:spPr>
          <a:xfrm>
            <a:off x="1455151" y="5989956"/>
            <a:ext cx="594382" cy="3852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最终：</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816097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提升树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目标函数推导</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4</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目标函数最优解</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1</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74169" y="1309735"/>
            <a:ext cx="3334545"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Helvetica Neue" panose="02000503000000020004" pitchFamily="2" charset="0"/>
              </a:rPr>
              <a:t>求损失函数最小值</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6" name="文本框 5"/>
          <p:cNvSpPr txBox="1"/>
          <p:nvPr/>
        </p:nvSpPr>
        <p:spPr>
          <a:xfrm>
            <a:off x="1527663" y="2473250"/>
            <a:ext cx="3785871" cy="307777"/>
          </a:xfrm>
          <a:prstGeom prst="rect">
            <a:avLst/>
          </a:prstGeom>
          <a:noFill/>
        </p:spPr>
        <p:txBody>
          <a:bodyPr wrap="square">
            <a:spAutoFit/>
          </a:bodyPr>
          <a:lstStyle/>
          <a:p>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对 </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w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求导并令其等于 </a:t>
            </a:r>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0</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，可得到 </a:t>
            </a:r>
            <a:r>
              <a:rPr lang="en-GB" altLang="zh-CN" sz="1400" b="0" i="0" u="none" strike="noStrike" dirty="0">
                <a:solidFill>
                  <a:srgbClr val="333333"/>
                </a:solidFill>
                <a:effectLst/>
                <a:latin typeface="Alibaba PuHuiTi" pitchFamily="18" charset="-122"/>
                <a:ea typeface="Alibaba PuHuiTi" pitchFamily="18" charset="-122"/>
                <a:cs typeface="Alibaba PuHuiTi" pitchFamily="18" charset="-122"/>
              </a:rPr>
              <a:t>w </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的最优值</a:t>
            </a:r>
            <a:endParaRPr lang="zh-CN" altLang="en-US" sz="1400" dirty="0">
              <a:latin typeface="Alibaba PuHuiTi" pitchFamily="18" charset="-122"/>
              <a:ea typeface="Alibaba PuHuiTi" pitchFamily="18" charset="-122"/>
              <a:cs typeface="Alibaba PuHuiTi" pitchFamily="18" charset="-122"/>
            </a:endParaRPr>
          </a:p>
        </p:txBody>
      </p:sp>
      <p:pic>
        <p:nvPicPr>
          <p:cNvPr id="7" name="图片 6"/>
          <p:cNvPicPr>
            <a:picLocks noChangeAspect="1"/>
          </p:cNvPicPr>
          <p:nvPr/>
        </p:nvPicPr>
        <p:blipFill>
          <a:blip r:embed="rId1"/>
          <a:stretch>
            <a:fillRect/>
          </a:stretch>
        </p:blipFill>
        <p:spPr>
          <a:xfrm>
            <a:off x="3450335" y="2806657"/>
            <a:ext cx="1307663" cy="494235"/>
          </a:xfrm>
          <a:prstGeom prst="rect">
            <a:avLst/>
          </a:prstGeom>
        </p:spPr>
      </p:pic>
      <p:pic>
        <p:nvPicPr>
          <p:cNvPr id="8" name="图片 7"/>
          <p:cNvPicPr>
            <a:picLocks noChangeAspect="1"/>
          </p:cNvPicPr>
          <p:nvPr/>
        </p:nvPicPr>
        <p:blipFill>
          <a:blip r:embed="rId2"/>
          <a:stretch>
            <a:fillRect/>
          </a:stretch>
        </p:blipFill>
        <p:spPr>
          <a:xfrm>
            <a:off x="1585741" y="3813710"/>
            <a:ext cx="5346700" cy="2349274"/>
          </a:xfrm>
          <a:prstGeom prst="rect">
            <a:avLst/>
          </a:prstGeom>
        </p:spPr>
      </p:pic>
      <p:pic>
        <p:nvPicPr>
          <p:cNvPr id="4" name="图片 3"/>
          <p:cNvPicPr>
            <a:picLocks noChangeAspect="1"/>
          </p:cNvPicPr>
          <p:nvPr/>
        </p:nvPicPr>
        <p:blipFill>
          <a:blip r:embed="rId3"/>
          <a:stretch>
            <a:fillRect/>
          </a:stretch>
        </p:blipFill>
        <p:spPr>
          <a:xfrm>
            <a:off x="1940438" y="1739221"/>
            <a:ext cx="3785870" cy="708399"/>
          </a:xfrm>
          <a:prstGeom prst="rect">
            <a:avLst/>
          </a:prstGeom>
        </p:spPr>
      </p:pic>
      <p:sp>
        <p:nvSpPr>
          <p:cNvPr id="5" name="文本框 4"/>
          <p:cNvSpPr txBox="1"/>
          <p:nvPr/>
        </p:nvSpPr>
        <p:spPr>
          <a:xfrm>
            <a:off x="1527662" y="3420074"/>
            <a:ext cx="4198645" cy="307777"/>
          </a:xfrm>
          <a:prstGeom prst="rect">
            <a:avLst/>
          </a:prstGeom>
          <a:noFill/>
        </p:spPr>
        <p:txBody>
          <a:bodyPr wrap="square">
            <a:spAutoFit/>
          </a:bodyPr>
          <a:lstStyle/>
          <a:p>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最优</a:t>
            </a:r>
            <a:r>
              <a:rPr lang="en-US" altLang="zh-CN" sz="1400" b="0" i="0" u="none" strike="noStrike" dirty="0">
                <a:solidFill>
                  <a:srgbClr val="333333"/>
                </a:solidFill>
                <a:effectLst/>
                <a:latin typeface="Alibaba PuHuiTi" pitchFamily="18" charset="-122"/>
                <a:ea typeface="Alibaba PuHuiTi" pitchFamily="18" charset="-122"/>
                <a:cs typeface="Alibaba PuHuiTi" pitchFamily="18" charset="-122"/>
              </a:rPr>
              <a:t>w</a:t>
            </a:r>
            <a:r>
              <a:rPr lang="zh-CN" altLang="en-US" sz="1400" b="0" i="0" u="none" strike="noStrike" dirty="0">
                <a:solidFill>
                  <a:srgbClr val="333333"/>
                </a:solidFill>
                <a:effectLst/>
                <a:latin typeface="Alibaba PuHuiTi" pitchFamily="18" charset="-122"/>
                <a:ea typeface="Alibaba PuHuiTi" pitchFamily="18" charset="-122"/>
                <a:cs typeface="Alibaba PuHuiTi" pitchFamily="18" charset="-122"/>
              </a:rPr>
              <a:t>，带入公式可求目标函数的最小值：</a:t>
            </a:r>
            <a:endParaRPr lang="zh-CN" altLang="en-US" sz="140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816097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1074169" y="1504037"/>
            <a:ext cx="7797688"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dirty="0">
                <a:solidFill>
                  <a:srgbClr val="333333"/>
                </a:solidFill>
                <a:latin typeface="Helvetica Neue" panose="02000503000000020004" pitchFamily="2" charset="0"/>
              </a:rPr>
              <a:t>目标函数最终为：</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2722079" y="1940409"/>
                <a:ext cx="5057667" cy="608821"/>
              </a:xfrm>
              <a:prstGeom prst="rect">
                <a:avLst/>
              </a:prstGeom>
              <a:noFill/>
            </p:spPr>
            <p:txBody>
              <a:bodyPr wrap="square">
                <a:spAutoFit/>
              </a:bodyPr>
              <a:lstStyle/>
              <a:p>
                <a:pPr lvl="0">
                  <a:lnSpc>
                    <a:spcPct val="150000"/>
                  </a:lnSpc>
                </a:pPr>
                <a14:m>
                  <m:oMath xmlns:m="http://schemas.openxmlformats.org/officeDocument/2006/math">
                    <m:sSubSup>
                      <m:sSubSup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Alibaba PuHuiTi" pitchFamily="18" charset="-122"/>
                            <a:cs typeface="Alibaba PuHuiTi" pitchFamily="18" charset="-122"/>
                          </a:rPr>
                        </m:ctrlPr>
                      </m:sSubSupPr>
                      <m:e>
                        <m:r>
                          <m:rPr>
                            <m:sty m:val="p"/>
                          </m:rPr>
                          <a:rPr lang="en-US" altLang="zh-CN" sz="1400" i="1">
                            <a:solidFill>
                              <a:prstClr val="black"/>
                            </a:solidFill>
                            <a:latin typeface="Cambria Math" panose="02040503050406030204" pitchFamily="18" charset="0"/>
                            <a:ea typeface="Alibaba PuHuiTi" pitchFamily="18" charset="-122"/>
                            <a:cs typeface="Alibaba PuHuiTi" pitchFamily="18" charset="-122"/>
                          </a:rPr>
                          <m:t>obj</m:t>
                        </m:r>
                      </m:e>
                      <m:sub>
                        <m:r>
                          <a:rPr kumimoji="0" lang="zh-CN" altLang="en-US" sz="1400" b="0" i="1" u="none" strike="noStrike" kern="1200" cap="none" spc="0" normalizeH="0" noProof="0" smtClean="0">
                            <a:ln>
                              <a:noFill/>
                            </a:ln>
                            <a:solidFill>
                              <a:prstClr val="black"/>
                            </a:solidFill>
                            <a:effectLst/>
                            <a:uLnTx/>
                            <a:uFillTx/>
                            <a:latin typeface="Cambria Math" panose="02040503050406030204" pitchFamily="18" charset="0"/>
                            <a:ea typeface="Alibaba PuHuiTi" pitchFamily="18" charset="-122"/>
                            <a:cs typeface="Alibaba PuHuiTi" pitchFamily="18" charset="-122"/>
                          </a:rPr>
                          <m:t> </m:t>
                        </m:r>
                      </m:sub>
                      <m:sup>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Alibaba PuHuiTi" pitchFamily="18" charset="-122"/>
                            <a:cs typeface="Alibaba PuHuiTi" pitchFamily="18" charset="-122"/>
                          </a:rPr>
                          <m:t>(</m:t>
                        </m:r>
                        <m:r>
                          <m:rPr>
                            <m:sty m:val="p"/>
                          </m:rPr>
                          <a:rPr lang="en-US" altLang="zh-CN" sz="1400" i="1">
                            <a:solidFill>
                              <a:prstClr val="black"/>
                            </a:solidFill>
                            <a:latin typeface="Cambria Math" panose="02040503050406030204" pitchFamily="18" charset="0"/>
                            <a:ea typeface="Alibaba PuHuiTi" pitchFamily="18" charset="-122"/>
                            <a:cs typeface="Alibaba PuHuiTi" pitchFamily="18" charset="-122"/>
                          </a:rPr>
                          <m:t>t</m:t>
                        </m:r>
                        <m:r>
                          <a:rPr lang="en-US" altLang="zh-CN" sz="1400" b="0" i="1" smtClean="0">
                            <a:solidFill>
                              <a:prstClr val="black"/>
                            </a:solidFill>
                            <a:latin typeface="Cambria Math" panose="02040503050406030204" pitchFamily="18" charset="0"/>
                            <a:ea typeface="Alibaba PuHuiTi" pitchFamily="18" charset="-122"/>
                            <a:cs typeface="Alibaba PuHuiTi" pitchFamily="18" charset="-122"/>
                          </a:rPr>
                          <m:t>)</m:t>
                        </m:r>
                      </m:sup>
                    </m:sSubSup>
                  </m:oMath>
                </a14:m>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 </a:t>
                </a:r>
                <a14:m>
                  <m:oMath xmlns:m="http://schemas.openxmlformats.org/officeDocument/2006/math">
                    <m:f>
                      <m:fPr>
                        <m:ctrlPr>
                          <a:rPr kumimoji="0" lang="en-US" altLang="zh-CN" sz="14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ctrlPr>
                      </m:fPr>
                      <m:num>
                        <m:r>
                          <a:rPr kumimoji="0" lang="en-US" altLang="zh-CN" sz="14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t>1</m:t>
                        </m:r>
                      </m:num>
                      <m:den>
                        <m:r>
                          <a:rPr kumimoji="0" lang="en-US" altLang="zh-CN" sz="14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t>2</m:t>
                        </m:r>
                        <m:r>
                          <a:rPr kumimoji="0" lang="zh-CN" altLang="en-US" sz="1400" b="0" i="1" u="none" strike="noStrike" kern="1200" cap="none" spc="0" normalizeH="0" baseline="0" noProof="0" smtClean="0">
                            <a:ln>
                              <a:noFill/>
                            </a:ln>
                            <a:solidFill>
                              <a:schemeClr val="accent2">
                                <a:lumMod val="75000"/>
                              </a:schemeClr>
                            </a:solidFill>
                            <a:effectLst/>
                            <a:uLnTx/>
                            <a:uFillTx/>
                            <a:latin typeface="Cambria Math" panose="02040503050406030204" pitchFamily="18" charset="0"/>
                            <a:ea typeface="Alibaba PuHuiTi" pitchFamily="18" charset="-122"/>
                            <a:cs typeface="Alibaba PuHuiTi" pitchFamily="18" charset="-122"/>
                          </a:rPr>
                          <m:t> </m:t>
                        </m:r>
                      </m:den>
                    </m:f>
                  </m:oMath>
                </a14:m>
                <a:r>
                  <a:rPr lang="en-US" altLang="zh-CN" sz="1400" dirty="0">
                    <a:solidFill>
                      <a:schemeClr val="accent2">
                        <a:lumMod val="75000"/>
                      </a:schemeClr>
                    </a:solidFill>
                    <a:ea typeface="Alibaba PuHuiTi" pitchFamily="18" charset="-122"/>
                    <a:cs typeface="Alibaba PuHuiTi" pitchFamily="18" charset="-122"/>
                  </a:rPr>
                  <a:t> </a:t>
                </a:r>
                <a:r>
                  <a:rPr lang="zh-CN" altLang="en-US" sz="1400" dirty="0">
                    <a:solidFill>
                      <a:schemeClr val="accent2">
                        <a:lumMod val="75000"/>
                      </a:schemeClr>
                    </a:solidFill>
                    <a:ea typeface="Alibaba PuHuiTi" pitchFamily="18" charset="-122"/>
                    <a:cs typeface="Alibaba PuHuiTi" pitchFamily="18" charset="-122"/>
                  </a:rPr>
                  <a:t> </a:t>
                </a:r>
                <a14:m>
                  <m:oMath xmlns:m="http://schemas.openxmlformats.org/officeDocument/2006/math">
                    <m:nary>
                      <m:naryPr>
                        <m:chr m:val="∑"/>
                        <m:ctrlPr>
                          <a:rPr lang="zh-CN" altLang="en-US" sz="140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ctrlPr>
                      </m:naryPr>
                      <m:sub>
                        <m:r>
                          <m:rPr>
                            <m:brk m:alnAt="23"/>
                          </m:rP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𝑖</m:t>
                        </m:r>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1</m:t>
                        </m:r>
                      </m:sub>
                      <m:sup>
                        <m:r>
                          <m:rPr>
                            <m:sty m:val="p"/>
                          </m:rPr>
                          <a:rPr lang="en-US" altLang="zh-CN" sz="1400" i="1" dirty="0">
                            <a:solidFill>
                              <a:schemeClr val="accent2">
                                <a:lumMod val="75000"/>
                              </a:schemeClr>
                            </a:solidFill>
                            <a:latin typeface="Cambria Math" panose="02040503050406030204" pitchFamily="18" charset="0"/>
                            <a:ea typeface="Alibaba PuHuiTi" pitchFamily="18" charset="-122"/>
                            <a:cs typeface="Alibaba PuHuiTi" pitchFamily="18" charset="-122"/>
                          </a:rPr>
                          <m:t>T</m:t>
                        </m:r>
                      </m:sup>
                      <m:e>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f>
                          <m:fPr>
                            <m:ctrl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ctrlPr>
                          </m:fPr>
                          <m:num>
                            <m:sSubSup>
                              <m:sSubSupPr>
                                <m:ctrl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ctrlPr>
                              </m:sSubSupPr>
                              <m:e>
                                <m: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𝐺</m:t>
                                </m:r>
                              </m:e>
                              <m:sub>
                                <m: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𝑖</m:t>
                                </m:r>
                              </m:sub>
                              <m:sup>
                                <m: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2</m:t>
                                </m:r>
                              </m:sup>
                            </m:sSubSup>
                          </m:num>
                          <m:den>
                            <m:sSub>
                              <m:sSubPr>
                                <m:ctrl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ctrlPr>
                              </m:sSubPr>
                              <m:e>
                                <m:r>
                                  <m:rPr>
                                    <m:sty m:val="p"/>
                                  </m:r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H</m:t>
                                </m:r>
                              </m:e>
                              <m:sub>
                                <m:r>
                                  <m:rPr>
                                    <m:sty m:val="p"/>
                                  </m:rP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i</m:t>
                                </m:r>
                              </m:sub>
                            </m:sSub>
                            <m:r>
                              <a:rPr lang="zh-CN" altLang="en-US" sz="1400" i="1">
                                <a:solidFill>
                                  <a:schemeClr val="accent2">
                                    <a:lumMod val="75000"/>
                                  </a:schemeClr>
                                </a:solidFill>
                                <a:latin typeface="Cambria Math" panose="02040503050406030204" pitchFamily="18" charset="0"/>
                                <a:ea typeface="Alibaba PuHuiTi" pitchFamily="18" charset="-122"/>
                                <a:cs typeface="Alibaba PuHuiTi" pitchFamily="18" charset="-122"/>
                              </a:rPr>
                              <m:t> </m:t>
                            </m:r>
                            <m:r>
                              <a:rPr lang="en-US" altLang="zh-CN" sz="1400" i="1">
                                <a:solidFill>
                                  <a:schemeClr val="accent2">
                                    <a:lumMod val="75000"/>
                                  </a:schemeClr>
                                </a:solidFill>
                                <a:latin typeface="Cambria Math" panose="02040503050406030204" pitchFamily="18" charset="0"/>
                                <a:ea typeface="Alibaba PuHuiTi" pitchFamily="18" charset="-122"/>
                                <a:cs typeface="Alibaba PuHuiTi" pitchFamily="18" charset="-122"/>
                              </a:rPr>
                              <m:t>+</m:t>
                            </m:r>
                            <m:r>
                              <a:rPr lang="zh-CN" altLang="en-US" sz="1400" i="1">
                                <a:solidFill>
                                  <a:schemeClr val="accent2">
                                    <a:lumMod val="75000"/>
                                  </a:schemeClr>
                                </a:solidFill>
                                <a:latin typeface="Cambria Math" panose="02040503050406030204" pitchFamily="18" charset="0"/>
                                <a:ea typeface="Alibaba PuHuiTi" pitchFamily="18" charset="-122"/>
                                <a:cs typeface="Alibaba PuHuiTi" pitchFamily="18" charset="-122"/>
                              </a:rPr>
                              <m:t> </m:t>
                            </m:r>
                            <m:r>
                              <a:rPr lang="zh-CN" altLang="en-US" sz="1400" i="1">
                                <a:solidFill>
                                  <a:schemeClr val="accent2">
                                    <a:lumMod val="75000"/>
                                  </a:schemeClr>
                                </a:solidFill>
                                <a:latin typeface="Cambria Math" panose="02040503050406030204" pitchFamily="18" charset="0"/>
                                <a:ea typeface="Alibaba PuHuiTi" pitchFamily="18" charset="-122"/>
                                <a:cs typeface="Alibaba PuHuiTi" pitchFamily="18" charset="-122"/>
                              </a:rPr>
                              <m:t>𝜆</m:t>
                            </m:r>
                            <m:r>
                              <a:rPr lang="zh-CN" altLang="en-US" sz="1400" i="1">
                                <a:solidFill>
                                  <a:schemeClr val="accent2">
                                    <a:lumMod val="75000"/>
                                  </a:schemeClr>
                                </a:solidFill>
                                <a:latin typeface="Cambria Math" panose="02040503050406030204" pitchFamily="18" charset="0"/>
                                <a:ea typeface="Alibaba PuHuiTi" pitchFamily="18" charset="-122"/>
                                <a:cs typeface="Alibaba PuHuiTi" pitchFamily="18" charset="-122"/>
                              </a:rPr>
                              <m:t> </m:t>
                            </m:r>
                          </m:den>
                        </m:f>
                        <m:r>
                          <a:rPr lang="en-US" altLang="zh-CN"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m:t>
                        </m:r>
                      </m:e>
                    </m:nary>
                    <m:r>
                      <a:rPr lang="zh-CN" altLang="en-US" sz="1400" b="0" i="1" dirty="0" smtClean="0">
                        <a:solidFill>
                          <a:schemeClr val="accent2">
                            <a:lumMod val="75000"/>
                          </a:schemeClr>
                        </a:solidFill>
                        <a:latin typeface="Cambria Math" panose="02040503050406030204" pitchFamily="18" charset="0"/>
                        <a:ea typeface="Alibaba PuHuiTi" pitchFamily="18" charset="-122"/>
                        <a:cs typeface="Alibaba PuHuiTi" pitchFamily="18" charset="-122"/>
                      </a:rPr>
                      <m:t> </m:t>
                    </m:r>
                  </m:oMath>
                </a14:m>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 </a:t>
                </a:r>
                <a:r>
                  <a:rPr lang="en-US" altLang="zh-CN" sz="1400" dirty="0" err="1">
                    <a:solidFill>
                      <a:schemeClr val="accent2">
                        <a:lumMod val="75000"/>
                      </a:schemeClr>
                    </a:solidFill>
                    <a:latin typeface="Alibaba PuHuiTi" pitchFamily="18" charset="-122"/>
                    <a:ea typeface="Alibaba PuHuiTi" pitchFamily="18" charset="-122"/>
                    <a:cs typeface="Alibaba PuHuiTi" pitchFamily="18" charset="-122"/>
                  </a:rPr>
                  <a:t>γ</a:t>
                </a:r>
                <a:r>
                  <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T</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 </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2722079" y="1940409"/>
                <a:ext cx="5057667" cy="608821"/>
              </a:xfrm>
              <a:prstGeom prst="rect">
                <a:avLst/>
              </a:prstGeom>
              <a:blipFill rotWithShape="1">
                <a:blip r:embed="rId1"/>
                <a:stretch>
                  <a:fillRect l="-9" t="-79" r="7" b="56"/>
                </a:stretch>
              </a:blipFill>
            </p:spPr>
            <p:txBody>
              <a:bodyPr/>
              <a:lstStyle/>
              <a:p>
                <a:r>
                  <a:rPr lang="zh-CN" altLang="en-US">
                    <a:noFill/>
                  </a:rPr>
                  <a:t> </a:t>
                </a:r>
              </a:p>
            </p:txBody>
          </p:sp>
        </mc:Fallback>
      </mc:AlternateContent>
      <p:sp>
        <p:nvSpPr>
          <p:cNvPr id="4" name="文本框 3"/>
          <p:cNvSpPr txBox="1"/>
          <p:nvPr/>
        </p:nvSpPr>
        <p:spPr>
          <a:xfrm>
            <a:off x="1074169" y="2633582"/>
            <a:ext cx="9066429" cy="704039"/>
          </a:xfrm>
          <a:prstGeom prst="rect">
            <a:avLst/>
          </a:prstGeom>
          <a:noFill/>
        </p:spPr>
        <p:txBody>
          <a:bodyPr wrap="square">
            <a:spAutoFit/>
          </a:bodyPr>
          <a:lstStyle/>
          <a:p>
            <a:pPr>
              <a:lnSpc>
                <a:spcPct val="150000"/>
              </a:lnSpc>
            </a:pPr>
            <a:r>
              <a:rPr lang="zh-CN" altLang="en-US" sz="1400" b="0" i="0" u="none" strike="noStrike" dirty="0">
                <a:solidFill>
                  <a:srgbClr val="333333"/>
                </a:solidFill>
                <a:effectLst/>
                <a:latin typeface="Open Sans" panose="020B0606030504020204" pitchFamily="34" charset="0"/>
              </a:rPr>
              <a:t>该公式也叫做打分函数 </a:t>
            </a:r>
            <a:r>
              <a:rPr lang="en-US" altLang="zh-CN" sz="1400" b="0" i="0" u="none" strike="noStrike" dirty="0">
                <a:solidFill>
                  <a:srgbClr val="333333"/>
                </a:solidFill>
                <a:effectLst/>
                <a:latin typeface="Open Sans" panose="020B0606030504020204" pitchFamily="34" charset="0"/>
              </a:rPr>
              <a:t>(</a:t>
            </a:r>
            <a:r>
              <a:rPr lang="en-GB" altLang="zh-CN" sz="1400" b="0" i="0" u="none" strike="noStrike" dirty="0">
                <a:solidFill>
                  <a:srgbClr val="333333"/>
                </a:solidFill>
                <a:effectLst/>
                <a:latin typeface="Open Sans" panose="020B0606030504020204" pitchFamily="34" charset="0"/>
              </a:rPr>
              <a:t>scoring function)</a:t>
            </a:r>
            <a:r>
              <a:rPr lang="zh-CN" altLang="en-GB" sz="1400" b="0" i="0" u="none" strike="noStrike" dirty="0">
                <a:solidFill>
                  <a:srgbClr val="333333"/>
                </a:solidFill>
                <a:effectLst/>
                <a:latin typeface="Open Sans" panose="020B0606030504020204" pitchFamily="34" charset="0"/>
              </a:rPr>
              <a:t>，</a:t>
            </a:r>
            <a:r>
              <a:rPr lang="zh-CN" altLang="en-US" sz="1400" b="0" i="0" u="none" strike="noStrike" dirty="0">
                <a:solidFill>
                  <a:srgbClr val="333333"/>
                </a:solidFill>
                <a:effectLst/>
                <a:latin typeface="Open Sans" panose="020B0606030504020204" pitchFamily="34" charset="0"/>
              </a:rPr>
              <a:t>从损失函数、树的复杂度两个角度来衡量一棵树的优劣。当我们构建树时，可以用来选择树的划分点，具体操作如下式所示：</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p:txBody>
      </p:sp>
      <p:pic>
        <p:nvPicPr>
          <p:cNvPr id="7" name="图片 6"/>
          <p:cNvPicPr>
            <a:picLocks noChangeAspect="1"/>
          </p:cNvPicPr>
          <p:nvPr/>
        </p:nvPicPr>
        <p:blipFill>
          <a:blip r:embed="rId2"/>
          <a:stretch>
            <a:fillRect/>
          </a:stretch>
        </p:blipFill>
        <p:spPr>
          <a:xfrm>
            <a:off x="1913936" y="3703258"/>
            <a:ext cx="7189789" cy="17323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Bagging</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思想</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415309"/>
            <a:ext cx="2685318"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Bagging</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思想图</a:t>
            </a: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2027934" y="4987395"/>
            <a:ext cx="7879995" cy="139025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有放回的抽样</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a:t>
            </a:r>
            <a:r>
              <a:rPr lang="en-US" altLang="zh-CN" sz="1400" dirty="0" err="1">
                <a:solidFill>
                  <a:schemeClr val="accent2">
                    <a:lumMod val="75000"/>
                  </a:schemeClr>
                </a:solidFill>
                <a:latin typeface="Alibaba PuHuiTi" pitchFamily="18" charset="-122"/>
                <a:ea typeface="Alibaba PuHuiTi" pitchFamily="18" charset="-122"/>
                <a:cs typeface="Alibaba PuHuiTi" pitchFamily="18" charset="-122"/>
              </a:rPr>
              <a:t>bootstrap</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抽样</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a:t>
            </a:r>
            <a:r>
              <a:rPr lang="zh-CN" altLang="en-US" sz="1400" dirty="0">
                <a:solidFill>
                  <a:srgbClr val="333333"/>
                </a:solidFill>
                <a:latin typeface="Alibaba PuHuiTi" pitchFamily="18" charset="-122"/>
                <a:ea typeface="Alibaba PuHuiTi" pitchFamily="18" charset="-122"/>
                <a:cs typeface="Alibaba PuHuiTi" pitchFamily="18" charset="-122"/>
              </a:rPr>
              <a:t>产生不同的训练集，从而训练不同的学习器</a:t>
            </a:r>
            <a:endParaRPr lang="en-US" altLang="zh-CN" sz="1400" dirty="0">
              <a:solidFill>
                <a:srgbClr val="333333"/>
              </a:solidFill>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pPr>
            <a:r>
              <a:rPr lang="zh-CN" altLang="en-US" sz="1400" dirty="0">
                <a:solidFill>
                  <a:srgbClr val="333333"/>
                </a:solidFill>
                <a:latin typeface="Alibaba PuHuiTi" pitchFamily="18" charset="-122"/>
                <a:ea typeface="Alibaba PuHuiTi" pitchFamily="18" charset="-122"/>
                <a:cs typeface="Alibaba PuHuiTi" pitchFamily="18" charset="-122"/>
              </a:rPr>
              <a:t>通过</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平权投票、</a:t>
            </a:r>
            <a:r>
              <a:rPr lang="zh-CN" altLang="en-US" sz="1400" dirty="0">
                <a:solidFill>
                  <a:srgbClr val="333333"/>
                </a:solidFill>
                <a:latin typeface="Alibaba PuHuiTi" pitchFamily="18" charset="-122"/>
                <a:ea typeface="Alibaba PuHuiTi" pitchFamily="18" charset="-122"/>
                <a:cs typeface="Alibaba PuHuiTi" pitchFamily="18" charset="-122"/>
              </a:rPr>
              <a:t>多数表决的方式决定预测结果</a:t>
            </a:r>
            <a:endParaRPr lang="en-US" altLang="zh-CN" sz="1400" dirty="0">
              <a:solidFill>
                <a:srgbClr val="333333"/>
              </a:solidFill>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pPr>
            <a:r>
              <a:rPr lang="zh-CN" altLang="en-US" sz="1400" dirty="0">
                <a:solidFill>
                  <a:srgbClr val="333333"/>
                </a:solidFill>
                <a:latin typeface="Alibaba PuHuiTi" pitchFamily="18" charset="-122"/>
                <a:ea typeface="Alibaba PuHuiTi" pitchFamily="18" charset="-122"/>
                <a:cs typeface="Alibaba PuHuiTi" pitchFamily="18" charset="-122"/>
              </a:rPr>
              <a:t>弱学习器可以</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并行训练</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2910550" y="1980576"/>
            <a:ext cx="6370899" cy="266843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816097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1121192" y="1357169"/>
            <a:ext cx="3874553"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sz="1800" dirty="0">
                <a:solidFill>
                  <a:srgbClr val="333333"/>
                </a:solidFill>
                <a:latin typeface="Alibaba PuHuiTi" pitchFamily="18" charset="-122"/>
                <a:ea typeface="Alibaba PuHuiTi" pitchFamily="18" charset="-122"/>
                <a:cs typeface="Alibaba PuHuiTi" pitchFamily="18" charset="-122"/>
              </a:rPr>
              <a:t>根据上一页</a:t>
            </a:r>
            <a:r>
              <a:rPr lang="en-US" altLang="zh-CN" sz="1800" dirty="0">
                <a:solidFill>
                  <a:srgbClr val="333333"/>
                </a:solidFill>
                <a:latin typeface="Alibaba PuHuiTi" pitchFamily="18" charset="-122"/>
                <a:ea typeface="Alibaba PuHuiTi" pitchFamily="18" charset="-122"/>
                <a:cs typeface="Alibaba PuHuiTi" pitchFamily="18" charset="-122"/>
              </a:rPr>
              <a:t>PPT</a:t>
            </a:r>
            <a:r>
              <a:rPr lang="zh-CN" altLang="en-US" sz="1800" dirty="0">
                <a:solidFill>
                  <a:srgbClr val="333333"/>
                </a:solidFill>
                <a:latin typeface="Alibaba PuHuiTi" pitchFamily="18" charset="-122"/>
                <a:ea typeface="Alibaba PuHuiTi" pitchFamily="18" charset="-122"/>
                <a:cs typeface="Alibaba PuHuiTi" pitchFamily="18" charset="-122"/>
              </a:rPr>
              <a:t>中计算的</a:t>
            </a:r>
            <a:r>
              <a:rPr lang="en-US" altLang="zh-CN" sz="1800" dirty="0">
                <a:solidFill>
                  <a:srgbClr val="333333"/>
                </a:solidFill>
                <a:latin typeface="Alibaba PuHuiTi" pitchFamily="18" charset="-122"/>
                <a:ea typeface="Alibaba PuHuiTi" pitchFamily="18" charset="-122"/>
                <a:cs typeface="Alibaba PuHuiTi" pitchFamily="18" charset="-122"/>
              </a:rPr>
              <a:t>gain</a:t>
            </a:r>
            <a:r>
              <a:rPr lang="zh-CN" altLang="en-US" sz="1800" dirty="0">
                <a:solidFill>
                  <a:srgbClr val="333333"/>
                </a:solidFill>
                <a:latin typeface="Alibaba PuHuiTi" pitchFamily="18" charset="-122"/>
                <a:ea typeface="Alibaba PuHuiTi" pitchFamily="18" charset="-122"/>
                <a:cs typeface="Alibaba PuHuiTi" pitchFamily="18" charset="-122"/>
              </a:rPr>
              <a:t>值：</a:t>
            </a:r>
            <a:r>
              <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kumimoji="0" lang="en-US" altLang="zh-CN" sz="18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7" name="文本框 6"/>
          <p:cNvSpPr txBox="1"/>
          <p:nvPr/>
        </p:nvSpPr>
        <p:spPr>
          <a:xfrm>
            <a:off x="2259385" y="1963569"/>
            <a:ext cx="8160978" cy="3792961"/>
          </a:xfrm>
          <a:prstGeom prst="rect">
            <a:avLst/>
          </a:prstGeom>
          <a:noFill/>
        </p:spPr>
        <p:txBody>
          <a:bodyPr wrap="square">
            <a:spAutoFit/>
          </a:bodyPr>
          <a:lstStyle/>
          <a:p>
            <a:pPr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对树中的每个叶子结点尝试进行分裂</a:t>
            </a:r>
            <a:endParaRPr lang="zh-CN" altLang="en-US" b="0" i="0" u="none" strike="noStrike" dirty="0">
              <a:solidFill>
                <a:srgbClr val="333333"/>
              </a:solidFill>
              <a:effectLst/>
              <a:latin typeface="Alibaba PuHuiTi" pitchFamily="18" charset="-122"/>
              <a:ea typeface="Alibaba PuHuiTi" pitchFamily="18" charset="-122"/>
              <a:cs typeface="Alibaba PuHuiTi" pitchFamily="18" charset="-122"/>
            </a:endParaRPr>
          </a:p>
          <a:p>
            <a:pPr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计算分裂前 </a:t>
            </a:r>
            <a:r>
              <a:rPr lang="en-US" altLang="zh-CN" b="0" i="0" u="none" strike="noStrike" dirty="0">
                <a:solidFill>
                  <a:srgbClr val="333333"/>
                </a:solidFill>
                <a:effectLst/>
                <a:latin typeface="Alibaba PuHuiTi" pitchFamily="18" charset="-122"/>
                <a:ea typeface="Alibaba PuHuiTi" pitchFamily="18" charset="-122"/>
                <a:cs typeface="Alibaba PuHuiTi" pitchFamily="18" charset="-122"/>
              </a:rPr>
              <a:t>- </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分裂后的分数：</a:t>
            </a:r>
            <a:endParaRPr lang="zh-CN" altLang="en-US" b="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如果</a:t>
            </a:r>
            <a:r>
              <a:rPr lang="en-US" altLang="zh-CN" dirty="0">
                <a:solidFill>
                  <a:schemeClr val="accent2">
                    <a:lumMod val="75000"/>
                  </a:schemeClr>
                </a:solidFill>
                <a:latin typeface="Alibaba PuHuiTi" pitchFamily="18" charset="-122"/>
                <a:ea typeface="Alibaba PuHuiTi" pitchFamily="18" charset="-122"/>
                <a:cs typeface="Alibaba PuHuiTi" pitchFamily="18" charset="-122"/>
              </a:rPr>
              <a:t>gain</a:t>
            </a:r>
            <a:r>
              <a:rPr lang="zh-CN" altLang="en-US"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 </a:t>
            </a:r>
            <a:r>
              <a:rPr lang="en-US" altLang="zh-CN"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&gt; 0</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，则分裂之后树的</a:t>
            </a:r>
            <a:r>
              <a:rPr lang="zh-CN" altLang="en-US"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损失更小</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，会</a:t>
            </a:r>
            <a:r>
              <a:rPr lang="zh-CN" altLang="en-US"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考虑此次分裂</a:t>
            </a:r>
            <a:endParaRPr lang="zh-CN" altLang="en-US"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a:p>
            <a:pPr marL="742950" lvl="1" indent="-285750"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如果</a:t>
            </a:r>
            <a:r>
              <a:rPr lang="en-US" altLang="zh-CN" dirty="0">
                <a:solidFill>
                  <a:schemeClr val="accent2">
                    <a:lumMod val="75000"/>
                  </a:schemeClr>
                </a:solidFill>
                <a:latin typeface="Alibaba PuHuiTi" pitchFamily="18" charset="-122"/>
                <a:ea typeface="Alibaba PuHuiTi" pitchFamily="18" charset="-122"/>
                <a:cs typeface="Alibaba PuHuiTi" pitchFamily="18" charset="-122"/>
              </a:rPr>
              <a:t>gain</a:t>
            </a:r>
            <a:r>
              <a:rPr lang="en-US" altLang="zh-CN"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&lt; 0</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，说明分裂后的分数比分裂前的分数大，此时</a:t>
            </a:r>
            <a:r>
              <a:rPr lang="zh-CN" altLang="en-US"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rPr>
              <a:t>不建议分裂</a:t>
            </a:r>
            <a:endParaRPr lang="zh-CN" altLang="en-US" b="0" i="0" u="none" strike="noStrike" dirty="0">
              <a:solidFill>
                <a:schemeClr val="accent2">
                  <a:lumMod val="75000"/>
                </a:schemeClr>
              </a:solidFill>
              <a:effectLst/>
              <a:latin typeface="Alibaba PuHuiTi" pitchFamily="18" charset="-122"/>
              <a:ea typeface="Alibaba PuHuiTi" pitchFamily="18" charset="-122"/>
              <a:cs typeface="Alibaba PuHuiTi" pitchFamily="18" charset="-122"/>
            </a:endParaRPr>
          </a:p>
          <a:p>
            <a:pPr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当触发以下条件时停止分裂：</a:t>
            </a:r>
            <a:endParaRPr lang="zh-CN" altLang="en-US" b="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达到最大深度</a:t>
            </a:r>
            <a:endParaRPr lang="zh-CN" altLang="en-US" b="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叶子结点数量低于某个阈值</a:t>
            </a:r>
            <a:endParaRPr lang="zh-CN" altLang="en-US" b="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所有的结点在分裂不能降低损失</a:t>
            </a:r>
            <a:endParaRPr lang="zh-CN" altLang="en-US" b="0" i="0" u="none" strike="noStrike" dirty="0">
              <a:solidFill>
                <a:srgbClr val="333333"/>
              </a:solidFill>
              <a:effectLst/>
              <a:latin typeface="Alibaba PuHuiTi" pitchFamily="18" charset="-122"/>
              <a:ea typeface="Alibaba PuHuiTi" pitchFamily="18" charset="-122"/>
              <a:cs typeface="Alibaba PuHuiTi" pitchFamily="18" charset="-122"/>
            </a:endParaRPr>
          </a:p>
          <a:p>
            <a:pPr marL="742950" lvl="1" indent="-285750" algn="l">
              <a:lnSpc>
                <a:spcPct val="150000"/>
              </a:lnSpc>
              <a:buFont typeface="+mj-lt"/>
              <a:buAutoNum type="arabicPeriod"/>
            </a:pP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等等</a:t>
            </a:r>
            <a:r>
              <a:rPr lang="en-US" altLang="zh-CN" b="0" i="0" u="none" strike="noStrike" dirty="0">
                <a:solidFill>
                  <a:srgbClr val="333333"/>
                </a:solidFill>
                <a:effectLst/>
                <a:latin typeface="Alibaba PuHuiTi" pitchFamily="18" charset="-122"/>
                <a:ea typeface="Alibaba PuHuiTi" pitchFamily="18" charset="-122"/>
                <a:cs typeface="Alibaba PuHuiTi" pitchFamily="18" charset="-122"/>
              </a:rPr>
              <a:t>...</a:t>
            </a:r>
            <a:endParaRPr lang="en-US" altLang="zh-CN" b="0" i="0" u="none" strike="noStrike" dirty="0">
              <a:solidFill>
                <a:srgbClr val="333333"/>
              </a:solidFill>
              <a:effectLst/>
              <a:latin typeface="Alibaba PuHuiTi" pitchFamily="18" charset="-122"/>
              <a:ea typeface="Alibaba PuHuiTi" pitchFamily="18" charset="-122"/>
              <a:cs typeface="Alibaba PuHuiTi" pitchFamily="18"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74171" y="1309735"/>
            <a:ext cx="3971444"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XGB</a:t>
            </a:r>
            <a:r>
              <a:rPr kumimoji="0" lang="zh-CN" altLang="en-US"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的安装和使用</a:t>
            </a: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	</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9" name="文本占位符 2"/>
          <p:cNvSpPr txBox="1"/>
          <p:nvPr/>
        </p:nvSpPr>
        <p:spPr>
          <a:xfrm>
            <a:off x="1074170" y="3061859"/>
            <a:ext cx="5548265" cy="44694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XGB</a:t>
            </a:r>
            <a:r>
              <a:rPr kumimoji="0" lang="zh-CN" altLang="en-US"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rPr>
              <a:t>的编码风格</a:t>
            </a:r>
            <a:endParaRPr kumimoji="0" lang="en-US" altLang="zh-CN" sz="1600" b="0" i="0" u="none" strike="noStrike" kern="1200" cap="none" spc="0" normalizeH="0" baseline="0" noProof="0" dirty="0">
              <a:ln>
                <a:noFill/>
              </a:ln>
              <a:solidFill>
                <a:srgbClr val="333333"/>
              </a:solidFill>
              <a:effectLst/>
              <a:uLnTx/>
              <a:uFillTx/>
              <a:latin typeface="Helvetica Neue" panose="02000503000000020004" pitchFamily="2" charset="0"/>
              <a:ea typeface="阿里巴巴普惠体" panose="00020600040101010101" pitchFamily="18" charset="-122"/>
              <a:cs typeface="阿里巴巴普惠体" panose="00020600040101010101" pitchFamily="18" charset="-122"/>
            </a:endParaRPr>
          </a:p>
        </p:txBody>
      </p:sp>
      <p:sp>
        <p:nvSpPr>
          <p:cNvPr id="5" name="文本占位符 2"/>
          <p:cNvSpPr txBox="1"/>
          <p:nvPr/>
        </p:nvSpPr>
        <p:spPr>
          <a:xfrm>
            <a:off x="1660548" y="1749343"/>
            <a:ext cx="8223681" cy="110495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在</a:t>
            </a:r>
            <a:r>
              <a:rPr kumimoji="0" lang="en-US" altLang="zh-CN" sz="14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sklean</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机器学习库中</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没有集成</a:t>
            </a:r>
            <a:r>
              <a:rPr kumimoji="0" lang="en-US" altLang="zh-CN" sz="1400" b="0" i="0" u="none" strike="noStrike" kern="1200" cap="none" spc="0" normalizeH="0" baseline="0" noProof="0" dirty="0" err="1">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xgb</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。想要使用</a:t>
            </a:r>
            <a:r>
              <a:rPr kumimoji="0" lang="en-US" altLang="zh-CN" sz="14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xgb</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需要手工安装</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a:p>
            <a:pPr marL="0" marR="0" lvl="1"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pip3 install </a:t>
            </a:r>
            <a:r>
              <a:rPr kumimoji="0" lang="en-GB" altLang="zh-CN" sz="14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xgboost</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a:p>
            <a:pPr marL="0" marR="0" lvl="1"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               可以在</a:t>
            </a:r>
            <a:r>
              <a:rPr kumimoji="0" lang="en-US" altLang="zh-CN" sz="14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xgb</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的官网上查看最新版本：</a:t>
            </a: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https://</a:t>
            </a:r>
            <a:r>
              <a:rPr kumimoji="0" lang="en-GB" altLang="zh-CN" sz="14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xgboost.readthedocs.io</a:t>
            </a: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r>
              <a:rPr kumimoji="0" lang="en-GB" altLang="zh-CN" sz="1400" b="0" i="0" u="none" strike="noStrike" kern="1200" cap="none" spc="0" normalizeH="0" baseline="0" noProof="0" dirty="0" err="1">
                <a:ln>
                  <a:noFill/>
                </a:ln>
                <a:solidFill>
                  <a:srgbClr val="333333"/>
                </a:solidFill>
                <a:effectLst/>
                <a:uLnTx/>
                <a:uFillTx/>
                <a:latin typeface="Alibaba PuHuiTi" pitchFamily="18" charset="-122"/>
                <a:ea typeface="Alibaba PuHuiTi" pitchFamily="18" charset="-122"/>
                <a:cs typeface="Alibaba PuHuiTi" pitchFamily="18" charset="-122"/>
              </a:rPr>
              <a:t>en</a:t>
            </a: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/latest/</a:t>
            </a:r>
            <a:endParaRPr kumimoji="0" lang="en-US" altLang="zh-CN" sz="1400" b="1"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660548" y="3607001"/>
            <a:ext cx="7690281" cy="82348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支持非</a:t>
            </a:r>
            <a:r>
              <a:rPr lang="en-US" altLang="zh-CN" sz="1400" dirty="0" err="1">
                <a:solidFill>
                  <a:schemeClr val="accent2">
                    <a:lumMod val="75000"/>
                  </a:schemeClr>
                </a:solidFill>
                <a:latin typeface="Alibaba PuHuiTi" pitchFamily="18" charset="-122"/>
                <a:ea typeface="Alibaba PuHuiTi" pitchFamily="18" charset="-122"/>
                <a:cs typeface="Alibaba PuHuiTi" pitchFamily="18" charset="-122"/>
              </a:rPr>
              <a:t>sklearn</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方式</a:t>
            </a:r>
            <a:r>
              <a:rPr lang="zh-CN" altLang="en-US" sz="1400" dirty="0">
                <a:solidFill>
                  <a:srgbClr val="333333"/>
                </a:solidFill>
                <a:latin typeface="Alibaba PuHuiTi" pitchFamily="18" charset="-122"/>
                <a:ea typeface="Alibaba PuHuiTi" pitchFamily="18" charset="-122"/>
                <a:cs typeface="Alibaba PuHuiTi" pitchFamily="18" charset="-122"/>
              </a:rPr>
              <a:t>，也即是自己的风格</a:t>
            </a:r>
            <a:endParaRPr lang="en-US" altLang="zh-CN" sz="1400" dirty="0">
              <a:solidFill>
                <a:srgbClr val="333333"/>
              </a:solidFill>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支持</a:t>
            </a:r>
            <a:r>
              <a:rPr lang="en-US" altLang="zh-CN" sz="1400" dirty="0" err="1">
                <a:solidFill>
                  <a:schemeClr val="accent2">
                    <a:lumMod val="75000"/>
                  </a:schemeClr>
                </a:solidFill>
                <a:latin typeface="Alibaba PuHuiTi" pitchFamily="18" charset="-122"/>
                <a:ea typeface="Alibaba PuHuiTi" pitchFamily="18" charset="-122"/>
                <a:cs typeface="Alibaba PuHuiTi" pitchFamily="18" charset="-122"/>
              </a:rPr>
              <a:t>sklearn</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方式，</a:t>
            </a:r>
            <a:r>
              <a:rPr lang="zh-CN" altLang="en-US" sz="1400" dirty="0">
                <a:solidFill>
                  <a:srgbClr val="333333"/>
                </a:solidFill>
                <a:latin typeface="Alibaba PuHuiTi" pitchFamily="18" charset="-122"/>
                <a:ea typeface="Alibaba PuHuiTi" pitchFamily="18" charset="-122"/>
                <a:cs typeface="Alibaba PuHuiTi" pitchFamily="18" charset="-122"/>
              </a:rPr>
              <a:t>调用方式保持</a:t>
            </a:r>
            <a:r>
              <a:rPr lang="en-US" altLang="zh-CN" sz="1400" dirty="0" err="1">
                <a:solidFill>
                  <a:srgbClr val="333333"/>
                </a:solidFill>
                <a:latin typeface="Alibaba PuHuiTi" pitchFamily="18" charset="-122"/>
                <a:ea typeface="Alibaba PuHuiTi" pitchFamily="18" charset="-122"/>
                <a:cs typeface="Alibaba PuHuiTi" pitchFamily="18" charset="-122"/>
              </a:rPr>
              <a:t>sklearn</a:t>
            </a:r>
            <a:r>
              <a:rPr lang="zh-CN" altLang="en-US" sz="1400" dirty="0">
                <a:solidFill>
                  <a:srgbClr val="333333"/>
                </a:solidFill>
                <a:latin typeface="Alibaba PuHuiTi" pitchFamily="18" charset="-122"/>
                <a:ea typeface="Alibaba PuHuiTi" pitchFamily="18" charset="-122"/>
                <a:cs typeface="Alibaba PuHuiTi" pitchFamily="18" charset="-122"/>
              </a:rPr>
              <a:t>的形式</a:t>
            </a:r>
            <a:endParaRPr lang="en-US" altLang="zh-CN" sz="1400" dirty="0">
              <a:solidFill>
                <a:srgbClr val="333333"/>
              </a:solidFill>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altLang="zh-CN" sz="1400" b="1"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a:t>
            </a:r>
            <a:r>
              <a:rPr kumimoji="1" lang="zh-CN" altLang="en-GB" dirty="0">
                <a:solidFill>
                  <a:schemeClr val="tx1">
                    <a:lumMod val="85000"/>
                    <a:lumOff val="15000"/>
                  </a:schemeClr>
                </a:solidFill>
                <a:latin typeface="Alibaba PuHuiTi" pitchFamily="18" charset="-122"/>
                <a:ea typeface="Alibaba PuHuiTi" pitchFamily="18" charset="-122"/>
                <a:cs typeface="Alibaba PuHuiTi" pitchFamily="18" charset="-122"/>
              </a:rPr>
              <a:t>红酒</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品质分类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1074171" y="1428606"/>
            <a:ext cx="993698"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已知</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6" name="文本占位符 2"/>
          <p:cNvSpPr txBox="1"/>
          <p:nvPr/>
        </p:nvSpPr>
        <p:spPr>
          <a:xfrm>
            <a:off x="2142543" y="1467723"/>
            <a:ext cx="8638233" cy="818277"/>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lang="zh-CN" altLang="en-US" sz="1400" b="0" i="0" dirty="0">
                <a:effectLst/>
                <a:latin typeface="Alibaba PuHuiTi" pitchFamily="18" charset="-122"/>
                <a:ea typeface="Alibaba PuHuiTi" pitchFamily="18" charset="-122"/>
                <a:cs typeface="Alibaba PuHuiTi" pitchFamily="18" charset="-122"/>
              </a:rPr>
              <a:t>数据集共包含 </a:t>
            </a:r>
            <a:r>
              <a:rPr lang="en-US" altLang="zh-CN" sz="1400" b="0" i="0" dirty="0">
                <a:effectLst/>
                <a:latin typeface="Alibaba PuHuiTi" pitchFamily="18" charset="-122"/>
                <a:ea typeface="Alibaba PuHuiTi" pitchFamily="18" charset="-122"/>
                <a:cs typeface="Alibaba PuHuiTi" pitchFamily="18" charset="-122"/>
              </a:rPr>
              <a:t>11 </a:t>
            </a:r>
            <a:r>
              <a:rPr lang="zh-CN" altLang="en-US" sz="1400" b="0" i="0" dirty="0">
                <a:effectLst/>
                <a:latin typeface="Alibaba PuHuiTi" pitchFamily="18" charset="-122"/>
                <a:ea typeface="Alibaba PuHuiTi" pitchFamily="18" charset="-122"/>
                <a:cs typeface="Alibaba PuHuiTi" pitchFamily="18" charset="-122"/>
              </a:rPr>
              <a:t>个特征，共计 </a:t>
            </a:r>
            <a:r>
              <a:rPr lang="en-US" altLang="zh-CN" sz="1400" b="0" i="0" dirty="0">
                <a:effectLst/>
                <a:latin typeface="Alibaba PuHuiTi" pitchFamily="18" charset="-122"/>
                <a:ea typeface="Alibaba PuHuiTi" pitchFamily="18" charset="-122"/>
                <a:cs typeface="Alibaba PuHuiTi" pitchFamily="18" charset="-122"/>
              </a:rPr>
              <a:t>3269 </a:t>
            </a:r>
            <a:r>
              <a:rPr lang="zh-CN" altLang="en-US" sz="1400" b="0" i="0" dirty="0">
                <a:effectLst/>
                <a:latin typeface="Alibaba PuHuiTi" pitchFamily="18" charset="-122"/>
                <a:ea typeface="Alibaba PuHuiTi" pitchFamily="18" charset="-122"/>
                <a:cs typeface="Alibaba PuHuiTi" pitchFamily="18" charset="-122"/>
              </a:rPr>
              <a:t>条数据</a:t>
            </a:r>
            <a:r>
              <a:rPr lang="en-US" altLang="zh-CN" sz="1400" b="0" i="0" dirty="0">
                <a:effectLst/>
                <a:latin typeface="Alibaba PuHuiTi" pitchFamily="18" charset="-122"/>
                <a:ea typeface="Alibaba PuHuiTi" pitchFamily="18" charset="-122"/>
                <a:cs typeface="Alibaba PuHuiTi" pitchFamily="18" charset="-122"/>
              </a:rPr>
              <a:t>. </a:t>
            </a:r>
            <a:r>
              <a:rPr lang="zh-CN" altLang="en-US" sz="1400" b="0" i="0" dirty="0">
                <a:effectLst/>
                <a:latin typeface="Alibaba PuHuiTi" pitchFamily="18" charset="-122"/>
                <a:ea typeface="Alibaba PuHuiTi" pitchFamily="18" charset="-122"/>
                <a:cs typeface="Alibaba PuHuiTi" pitchFamily="18" charset="-122"/>
              </a:rPr>
              <a:t>我们通过训练模型来预测红酒的品质</a:t>
            </a:r>
            <a:r>
              <a:rPr lang="en-US" altLang="zh-CN" sz="1400" b="0" i="0" dirty="0">
                <a:effectLst/>
                <a:latin typeface="Alibaba PuHuiTi" pitchFamily="18" charset="-122"/>
                <a:ea typeface="Alibaba PuHuiTi" pitchFamily="18" charset="-122"/>
                <a:cs typeface="Alibaba PuHuiTi" pitchFamily="18" charset="-122"/>
              </a:rPr>
              <a:t>, </a:t>
            </a:r>
            <a:r>
              <a:rPr lang="zh-CN" altLang="en-US" sz="1400" b="0" i="0" dirty="0">
                <a:effectLst/>
                <a:latin typeface="Alibaba PuHuiTi" pitchFamily="18" charset="-122"/>
                <a:ea typeface="Alibaba PuHuiTi" pitchFamily="18" charset="-122"/>
                <a:cs typeface="Alibaba PuHuiTi" pitchFamily="18" charset="-122"/>
              </a:rPr>
              <a:t>品质共有 </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6</a:t>
            </a:r>
            <a:r>
              <a:rPr lang="zh-CN" altLang="en-US" sz="1400" b="0" i="0" dirty="0">
                <a:solidFill>
                  <a:schemeClr val="accent2">
                    <a:lumMod val="75000"/>
                  </a:schemeClr>
                </a:solidFill>
                <a:effectLst/>
                <a:latin typeface="Alibaba PuHuiTi" pitchFamily="18" charset="-122"/>
                <a:ea typeface="Alibaba PuHuiTi" pitchFamily="18" charset="-122"/>
                <a:cs typeface="Alibaba PuHuiTi" pitchFamily="18" charset="-122"/>
              </a:rPr>
              <a:t>个类别</a:t>
            </a:r>
            <a:r>
              <a:rPr lang="zh-CN" altLang="en-US" sz="1400" b="0" i="0" dirty="0">
                <a:effectLst/>
                <a:latin typeface="Alibaba PuHuiTi" pitchFamily="18" charset="-122"/>
                <a:ea typeface="Alibaba PuHuiTi" pitchFamily="18" charset="-122"/>
                <a:cs typeface="Alibaba PuHuiTi" pitchFamily="18" charset="-122"/>
              </a:rPr>
              <a:t>，</a:t>
            </a:r>
            <a:endParaRPr lang="en-US" altLang="zh-CN" sz="1400" b="0" i="0" dirty="0">
              <a:effectLst/>
              <a:latin typeface="Alibaba PuHuiTi" pitchFamily="18" charset="-122"/>
              <a:ea typeface="Alibaba PuHuiTi" pitchFamily="18" charset="-122"/>
              <a:cs typeface="Alibaba PuHuiTi" pitchFamily="18" charset="-122"/>
            </a:endParaRPr>
          </a:p>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lang="zh-CN" altLang="en-US" sz="1400" b="0" i="0" dirty="0">
                <a:effectLst/>
                <a:latin typeface="Alibaba PuHuiTi" pitchFamily="18" charset="-122"/>
                <a:ea typeface="Alibaba PuHuiTi" pitchFamily="18" charset="-122"/>
                <a:cs typeface="Alibaba PuHuiTi" pitchFamily="18" charset="-122"/>
              </a:rPr>
              <a:t>分别使用数字</a:t>
            </a:r>
            <a:r>
              <a:rPr lang="en-US" altLang="zh-CN" sz="1400" b="0" i="0" dirty="0">
                <a:effectLst/>
                <a:latin typeface="Alibaba PuHuiTi" pitchFamily="18" charset="-122"/>
                <a:ea typeface="Alibaba PuHuiTi" pitchFamily="18" charset="-122"/>
                <a:cs typeface="Alibaba PuHuiTi" pitchFamily="18" charset="-122"/>
              </a:rPr>
              <a:t>:0</a:t>
            </a:r>
            <a:r>
              <a:rPr lang="zh-CN" altLang="en-US" sz="1400" b="0" i="0" dirty="0">
                <a:effectLst/>
                <a:latin typeface="Alibaba PuHuiTi" pitchFamily="18" charset="-122"/>
                <a:ea typeface="Alibaba PuHuiTi" pitchFamily="18" charset="-122"/>
                <a:cs typeface="Alibaba PuHuiTi" pitchFamily="18" charset="-122"/>
              </a:rPr>
              <a:t>、</a:t>
            </a:r>
            <a:r>
              <a:rPr lang="en-US" altLang="zh-CN" sz="1400" b="0" i="0" dirty="0">
                <a:effectLst/>
                <a:latin typeface="Alibaba PuHuiTi" pitchFamily="18" charset="-122"/>
                <a:ea typeface="Alibaba PuHuiTi" pitchFamily="18" charset="-122"/>
                <a:cs typeface="Alibaba PuHuiTi" pitchFamily="18" charset="-122"/>
              </a:rPr>
              <a:t> 1</a:t>
            </a:r>
            <a:r>
              <a:rPr lang="zh-CN" altLang="en-US" sz="1400" b="0" i="0" dirty="0">
                <a:effectLst/>
                <a:latin typeface="Alibaba PuHuiTi" pitchFamily="18" charset="-122"/>
                <a:ea typeface="Alibaba PuHuiTi" pitchFamily="18" charset="-122"/>
                <a:cs typeface="Alibaba PuHuiTi" pitchFamily="18" charset="-122"/>
              </a:rPr>
              <a:t>、</a:t>
            </a:r>
            <a:r>
              <a:rPr lang="en-US" altLang="zh-CN" sz="1400" b="0" i="0" dirty="0">
                <a:effectLst/>
                <a:latin typeface="Alibaba PuHuiTi" pitchFamily="18" charset="-122"/>
                <a:ea typeface="Alibaba PuHuiTi" pitchFamily="18" charset="-122"/>
                <a:cs typeface="Alibaba PuHuiTi" pitchFamily="18" charset="-122"/>
              </a:rPr>
              <a:t>2</a:t>
            </a:r>
            <a:r>
              <a:rPr lang="zh-CN" altLang="en-US" sz="1400" b="0" i="0" dirty="0">
                <a:effectLst/>
                <a:latin typeface="Alibaba PuHuiTi" pitchFamily="18" charset="-122"/>
                <a:ea typeface="Alibaba PuHuiTi" pitchFamily="18" charset="-122"/>
                <a:cs typeface="Alibaba PuHuiTi" pitchFamily="18" charset="-122"/>
              </a:rPr>
              <a:t>、</a:t>
            </a:r>
            <a:r>
              <a:rPr lang="en-US" altLang="zh-CN" sz="1400" b="0" i="0" dirty="0">
                <a:effectLst/>
                <a:latin typeface="Alibaba PuHuiTi" pitchFamily="18" charset="-122"/>
                <a:ea typeface="Alibaba PuHuiTi" pitchFamily="18" charset="-122"/>
                <a:cs typeface="Alibaba PuHuiTi" pitchFamily="18" charset="-122"/>
              </a:rPr>
              <a:t>3</a:t>
            </a:r>
            <a:r>
              <a:rPr lang="zh-CN" altLang="en-US" sz="1400" b="0" i="0" dirty="0">
                <a:effectLst/>
                <a:latin typeface="Alibaba PuHuiTi" pitchFamily="18" charset="-122"/>
                <a:ea typeface="Alibaba PuHuiTi" pitchFamily="18" charset="-122"/>
                <a:cs typeface="Alibaba PuHuiTi" pitchFamily="18" charset="-122"/>
              </a:rPr>
              <a:t>、</a:t>
            </a:r>
            <a:r>
              <a:rPr lang="en-US" altLang="zh-CN" sz="1400" b="0" i="0" dirty="0">
                <a:effectLst/>
                <a:latin typeface="Alibaba PuHuiTi" pitchFamily="18" charset="-122"/>
                <a:ea typeface="Alibaba PuHuiTi" pitchFamily="18" charset="-122"/>
                <a:cs typeface="Alibaba PuHuiTi" pitchFamily="18" charset="-122"/>
              </a:rPr>
              <a:t>4</a:t>
            </a:r>
            <a:r>
              <a:rPr lang="zh-CN" altLang="en-US" sz="1400" b="0" i="0" dirty="0">
                <a:effectLst/>
                <a:latin typeface="Alibaba PuHuiTi" pitchFamily="18" charset="-122"/>
                <a:ea typeface="Alibaba PuHuiTi" pitchFamily="18" charset="-122"/>
                <a:cs typeface="Alibaba PuHuiTi" pitchFamily="18" charset="-122"/>
              </a:rPr>
              <a:t>、</a:t>
            </a:r>
            <a:r>
              <a:rPr lang="en-US" altLang="zh-CN" sz="1400" b="0" i="0" dirty="0">
                <a:effectLst/>
                <a:latin typeface="Alibaba PuHuiTi" pitchFamily="18" charset="-122"/>
                <a:ea typeface="Alibaba PuHuiTi" pitchFamily="18" charset="-122"/>
                <a:cs typeface="Alibaba PuHuiTi" pitchFamily="18" charset="-122"/>
              </a:rPr>
              <a:t>5 </a:t>
            </a:r>
            <a:r>
              <a:rPr lang="zh-CN" altLang="en-US" sz="1400" b="0" i="0" dirty="0">
                <a:effectLst/>
                <a:latin typeface="Alibaba PuHuiTi" pitchFamily="18" charset="-122"/>
                <a:ea typeface="Alibaba PuHuiTi" pitchFamily="18" charset="-122"/>
                <a:cs typeface="Alibaba PuHuiTi" pitchFamily="18" charset="-122"/>
              </a:rPr>
              <a:t>来表示</a:t>
            </a:r>
            <a:endPar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8" name="文本占位符 2"/>
          <p:cNvSpPr txBox="1"/>
          <p:nvPr/>
        </p:nvSpPr>
        <p:spPr>
          <a:xfrm>
            <a:off x="910883" y="5606753"/>
            <a:ext cx="4096545"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需求：</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对红酒品质进行</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多分类</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2067867" y="2286000"/>
            <a:ext cx="8197049" cy="3143394"/>
          </a:xfrm>
          <a:prstGeom prst="rect">
            <a:avLst/>
          </a:prstGeom>
        </p:spPr>
      </p:pic>
      <p:sp>
        <p:nvSpPr>
          <p:cNvPr id="12" name="文本占位符 2"/>
          <p:cNvSpPr txBox="1"/>
          <p:nvPr/>
        </p:nvSpPr>
        <p:spPr>
          <a:xfrm>
            <a:off x="910884" y="6128980"/>
            <a:ext cx="1231660"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Alibaba PuHuiTi" pitchFamily="18" charset="-122"/>
                <a:ea typeface="Alibaba PuHuiTi" pitchFamily="18" charset="-122"/>
                <a:cs typeface="Alibaba PuHuiTi" pitchFamily="18" charset="-122"/>
              </a:rPr>
              <a:t>分析</a:t>
            </a:r>
            <a:r>
              <a:rPr kumimoji="0" lang="zh-CN" altLang="en-US"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13" name="文本占位符 2"/>
          <p:cNvSpPr txBox="1"/>
          <p:nvPr/>
        </p:nvSpPr>
        <p:spPr>
          <a:xfrm>
            <a:off x="1868829" y="6128979"/>
            <a:ext cx="6034200"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从数据可知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、目标是</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多分类    </a:t>
            </a:r>
            <a:r>
              <a:rPr kumimoji="0" lang="en-US"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2</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、数据存在</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样本不均衡问题</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a:t>
            </a:r>
            <a:r>
              <a:rPr kumimoji="1" lang="zh-CN" altLang="en-GB" dirty="0">
                <a:solidFill>
                  <a:schemeClr val="tx1">
                    <a:lumMod val="85000"/>
                    <a:lumOff val="15000"/>
                  </a:schemeClr>
                </a:solidFill>
                <a:latin typeface="Alibaba PuHuiTi" pitchFamily="18" charset="-122"/>
                <a:ea typeface="Alibaba PuHuiTi" pitchFamily="18" charset="-122"/>
                <a:cs typeface="Alibaba PuHuiTi" pitchFamily="18" charset="-122"/>
              </a:rPr>
              <a:t>红酒</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品质分类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TextBox 3"/>
          <p:cNvSpPr txBox="1"/>
          <p:nvPr/>
        </p:nvSpPr>
        <p:spPr>
          <a:xfrm>
            <a:off x="2782437" y="1342738"/>
            <a:ext cx="6043488" cy="4832092"/>
          </a:xfrm>
          <a:prstGeom prst="rect">
            <a:avLst/>
          </a:prstGeom>
          <a:solidFill>
            <a:srgbClr val="FFFFE4"/>
          </a:solidFill>
          <a:ln w="3175">
            <a:solidFill>
              <a:srgbClr val="919191"/>
            </a:solidFill>
          </a:ln>
        </p:spPr>
        <p:txBody>
          <a:bodyPr wrap="square">
            <a:spAutoFit/>
          </a:bodyPr>
          <a:lstStyle/>
          <a:p>
            <a:pPr>
              <a:defRPr/>
            </a:pPr>
            <a:r>
              <a:rPr lang="en-GB" altLang="zh-CN" sz="1400" dirty="0">
                <a:solidFill>
                  <a:srgbClr val="0033B3"/>
                </a:solidFill>
                <a:effectLst/>
              </a:rPr>
              <a:t>import </a:t>
            </a:r>
            <a:r>
              <a:rPr lang="en-GB" altLang="zh-CN" sz="1400" dirty="0" err="1"/>
              <a:t>joblib</a:t>
            </a:r>
            <a:br>
              <a:rPr lang="en-GB" altLang="zh-CN" sz="1400" dirty="0"/>
            </a:br>
            <a:r>
              <a:rPr lang="en-GB" altLang="zh-CN" sz="1400" dirty="0">
                <a:solidFill>
                  <a:srgbClr val="0033B3"/>
                </a:solidFill>
                <a:effectLst/>
              </a:rPr>
              <a:t>import </a:t>
            </a:r>
            <a:r>
              <a:rPr lang="en-GB" altLang="zh-CN" sz="1400" dirty="0" err="1"/>
              <a:t>numpy</a:t>
            </a:r>
            <a:r>
              <a:rPr lang="en-GB" altLang="zh-CN" sz="1400" dirty="0"/>
              <a:t> </a:t>
            </a:r>
            <a:r>
              <a:rPr lang="en-GB" altLang="zh-CN" sz="1400" dirty="0">
                <a:solidFill>
                  <a:srgbClr val="0033B3"/>
                </a:solidFill>
                <a:effectLst/>
              </a:rPr>
              <a:t>as </a:t>
            </a:r>
            <a:r>
              <a:rPr lang="en-GB" altLang="zh-CN" sz="1400" dirty="0"/>
              <a:t>np</a:t>
            </a:r>
            <a:br>
              <a:rPr lang="en-GB" altLang="zh-CN" sz="1400" dirty="0"/>
            </a:br>
            <a:r>
              <a:rPr lang="en-GB" altLang="zh-CN" sz="1400" dirty="0">
                <a:solidFill>
                  <a:srgbClr val="0033B3"/>
                </a:solidFill>
                <a:effectLst/>
              </a:rPr>
              <a:t>import </a:t>
            </a:r>
            <a:r>
              <a:rPr lang="en-GB" altLang="zh-CN" sz="1400" dirty="0"/>
              <a:t>pandas </a:t>
            </a:r>
            <a:r>
              <a:rPr lang="en-GB" altLang="zh-CN" sz="1400" dirty="0">
                <a:solidFill>
                  <a:srgbClr val="0033B3"/>
                </a:solidFill>
                <a:effectLst/>
              </a:rPr>
              <a:t>as </a:t>
            </a:r>
            <a:r>
              <a:rPr lang="en-GB" altLang="zh-CN" sz="1400" dirty="0"/>
              <a:t>pd</a:t>
            </a:r>
            <a:br>
              <a:rPr lang="en-GB" altLang="zh-CN" sz="1400" dirty="0"/>
            </a:br>
            <a:r>
              <a:rPr lang="en-GB" altLang="zh-CN" sz="1400" dirty="0">
                <a:solidFill>
                  <a:srgbClr val="0033B3"/>
                </a:solidFill>
                <a:effectLst/>
              </a:rPr>
              <a:t>import </a:t>
            </a:r>
            <a:r>
              <a:rPr lang="en-GB" altLang="zh-CN" sz="1400" dirty="0" err="1"/>
              <a:t>xgboost</a:t>
            </a:r>
            <a:r>
              <a:rPr lang="en-GB" altLang="zh-CN" sz="1400" dirty="0"/>
              <a:t> </a:t>
            </a:r>
            <a:r>
              <a:rPr lang="en-GB" altLang="zh-CN" sz="1400" dirty="0">
                <a:solidFill>
                  <a:srgbClr val="0033B3"/>
                </a:solidFill>
                <a:effectLst/>
              </a:rPr>
              <a:t>as </a:t>
            </a:r>
            <a:r>
              <a:rPr lang="en-GB" altLang="zh-CN" sz="1400" dirty="0" err="1"/>
              <a:t>xgb</a:t>
            </a:r>
            <a:br>
              <a:rPr lang="en-GB" altLang="zh-CN" sz="1400" dirty="0"/>
            </a:br>
            <a:r>
              <a:rPr lang="en-GB" altLang="zh-CN" sz="1400" dirty="0">
                <a:solidFill>
                  <a:srgbClr val="0033B3"/>
                </a:solidFill>
                <a:effectLst/>
              </a:rPr>
              <a:t>from </a:t>
            </a:r>
            <a:r>
              <a:rPr lang="en-GB" altLang="zh-CN" sz="1400" dirty="0"/>
              <a:t>collections </a:t>
            </a:r>
            <a:r>
              <a:rPr lang="en-GB" altLang="zh-CN" sz="1400" dirty="0">
                <a:solidFill>
                  <a:srgbClr val="0033B3"/>
                </a:solidFill>
                <a:effectLst/>
              </a:rPr>
              <a:t>import </a:t>
            </a:r>
            <a:r>
              <a:rPr lang="en-GB" altLang="zh-CN" sz="1400" dirty="0"/>
              <a:t>Counter</a:t>
            </a:r>
            <a:br>
              <a:rPr lang="en-GB" altLang="zh-CN" sz="1400" dirty="0"/>
            </a:br>
            <a:r>
              <a:rPr lang="en-GB" altLang="zh-CN" sz="1400" dirty="0">
                <a:solidFill>
                  <a:srgbClr val="0033B3"/>
                </a:solidFill>
                <a:effectLst/>
              </a:rPr>
              <a:t>from </a:t>
            </a:r>
            <a:r>
              <a:rPr lang="en-GB" altLang="zh-CN" sz="1400" dirty="0" err="1"/>
              <a:t>sklearn.model_selection</a:t>
            </a:r>
            <a:r>
              <a:rPr lang="en-GB" altLang="zh-CN" sz="1400" dirty="0"/>
              <a:t> </a:t>
            </a:r>
            <a:r>
              <a:rPr lang="en-GB" altLang="zh-CN" sz="1400" dirty="0">
                <a:solidFill>
                  <a:srgbClr val="0033B3"/>
                </a:solidFill>
                <a:effectLst/>
              </a:rPr>
              <a:t>import </a:t>
            </a:r>
            <a:r>
              <a:rPr lang="en-GB" altLang="zh-CN" sz="1400" dirty="0" err="1"/>
              <a:t>train_test_split</a:t>
            </a:r>
            <a:br>
              <a:rPr lang="en-GB" altLang="zh-CN" sz="1400" dirty="0"/>
            </a:br>
            <a:r>
              <a:rPr lang="en-GB" altLang="zh-CN" sz="1400" dirty="0">
                <a:solidFill>
                  <a:srgbClr val="0033B3"/>
                </a:solidFill>
                <a:effectLst/>
              </a:rPr>
              <a:t>from </a:t>
            </a:r>
            <a:r>
              <a:rPr lang="en-GB" altLang="zh-CN" sz="1400" dirty="0" err="1"/>
              <a:t>sklearn.metrics</a:t>
            </a:r>
            <a:r>
              <a:rPr lang="en-GB" altLang="zh-CN" sz="1400" dirty="0"/>
              <a:t> </a:t>
            </a:r>
            <a:r>
              <a:rPr lang="en-GB" altLang="zh-CN" sz="1400" dirty="0">
                <a:solidFill>
                  <a:srgbClr val="0033B3"/>
                </a:solidFill>
                <a:effectLst/>
              </a:rPr>
              <a:t>import </a:t>
            </a:r>
            <a:r>
              <a:rPr lang="en-GB" altLang="zh-CN" sz="1400" dirty="0" err="1"/>
              <a:t>classification_report</a:t>
            </a:r>
            <a:br>
              <a:rPr lang="en-GB" altLang="zh-CN" sz="1400" dirty="0"/>
            </a:br>
            <a:r>
              <a:rPr lang="en-GB" altLang="zh-CN" sz="1400" dirty="0">
                <a:solidFill>
                  <a:srgbClr val="0033B3"/>
                </a:solidFill>
                <a:effectLst/>
              </a:rPr>
              <a:t>from </a:t>
            </a:r>
            <a:r>
              <a:rPr lang="en-GB" altLang="zh-CN" sz="1400" dirty="0" err="1"/>
              <a:t>sklearn.model_selection</a:t>
            </a:r>
            <a:r>
              <a:rPr lang="en-GB" altLang="zh-CN" sz="1400" dirty="0"/>
              <a:t> </a:t>
            </a:r>
            <a:r>
              <a:rPr lang="en-GB" altLang="zh-CN" sz="1400" dirty="0">
                <a:solidFill>
                  <a:srgbClr val="0033B3"/>
                </a:solidFill>
                <a:effectLst/>
              </a:rPr>
              <a:t>import </a:t>
            </a:r>
            <a:r>
              <a:rPr lang="en-GB" altLang="zh-CN" sz="1400" dirty="0" err="1"/>
              <a:t>StratifiedKFold</a:t>
            </a:r>
            <a:br>
              <a:rPr lang="en-GB" altLang="zh-CN" sz="1400" dirty="0"/>
            </a:br>
            <a:r>
              <a:rPr lang="en-GB" altLang="zh-CN" sz="1400" i="1" dirty="0">
                <a:solidFill>
                  <a:srgbClr val="8C8C8C"/>
                </a:solidFill>
                <a:effectLst/>
              </a:rPr>
              <a:t># </a:t>
            </a:r>
            <a:r>
              <a:rPr lang="zh-CN" altLang="en-US" sz="1400" i="1" dirty="0">
                <a:solidFill>
                  <a:srgbClr val="8C8C8C"/>
                </a:solidFill>
                <a:effectLst/>
              </a:rPr>
              <a:t>基本数据处理</a:t>
            </a:r>
            <a:br>
              <a:rPr lang="zh-CN" altLang="en-US" sz="1400" i="1" dirty="0">
                <a:solidFill>
                  <a:srgbClr val="8C8C8C"/>
                </a:solidFill>
                <a:effectLst/>
              </a:rPr>
            </a:br>
            <a:r>
              <a:rPr lang="en-GB" altLang="zh-CN" sz="1400" dirty="0">
                <a:solidFill>
                  <a:srgbClr val="0033B3"/>
                </a:solidFill>
                <a:effectLst/>
              </a:rPr>
              <a:t>def </a:t>
            </a:r>
            <a:r>
              <a:rPr lang="en-GB" altLang="zh-CN" sz="1400" dirty="0">
                <a:solidFill>
                  <a:srgbClr val="00627A"/>
                </a:solidFill>
                <a:effectLst/>
              </a:rPr>
              <a:t>dm01_realdata</a:t>
            </a:r>
            <a:r>
              <a:rPr lang="en-GB" altLang="zh-CN" sz="1400" dirty="0"/>
              <a:t>():</a:t>
            </a:r>
            <a:br>
              <a:rPr lang="en-GB" altLang="zh-CN" sz="1400" dirty="0"/>
            </a:br>
            <a:r>
              <a:rPr lang="en-GB" altLang="zh-CN" sz="1400" dirty="0"/>
              <a:t>    </a:t>
            </a:r>
            <a:r>
              <a:rPr lang="en-GB" altLang="zh-CN" sz="1400" i="1" dirty="0">
                <a:solidFill>
                  <a:srgbClr val="8C8C8C"/>
                </a:solidFill>
                <a:effectLst/>
              </a:rPr>
              <a:t># 1 </a:t>
            </a:r>
            <a:r>
              <a:rPr lang="zh-CN" altLang="en-US" sz="1400" i="1" dirty="0">
                <a:solidFill>
                  <a:srgbClr val="8C8C8C"/>
                </a:solidFill>
                <a:effectLst/>
              </a:rPr>
              <a:t>加载训练集</a:t>
            </a:r>
            <a:br>
              <a:rPr lang="zh-CN" altLang="en-US" sz="1400" i="1" dirty="0">
                <a:solidFill>
                  <a:srgbClr val="8C8C8C"/>
                </a:solidFill>
                <a:effectLst/>
              </a:rPr>
            </a:br>
            <a:r>
              <a:rPr lang="zh-CN" altLang="en-US" sz="1400" i="1" dirty="0">
                <a:solidFill>
                  <a:srgbClr val="8C8C8C"/>
                </a:solidFill>
                <a:effectLst/>
              </a:rPr>
              <a:t>    </a:t>
            </a:r>
            <a:r>
              <a:rPr lang="en-GB" altLang="zh-CN" sz="1400" dirty="0"/>
              <a:t>data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a:solidFill>
                  <a:srgbClr val="067D17"/>
                </a:solidFill>
                <a:effectLst/>
              </a:rPr>
              <a:t>csv'</a:t>
            </a:r>
            <a:r>
              <a:rPr lang="en-GB" altLang="zh-CN" sz="1400" dirty="0"/>
              <a:t>)</a:t>
            </a:r>
            <a:br>
              <a:rPr lang="en-GB" altLang="zh-CN" sz="1400" dirty="0"/>
            </a:br>
            <a:r>
              <a:rPr lang="en-GB" altLang="zh-CN" sz="1400" dirty="0"/>
              <a:t>    x = </a:t>
            </a:r>
            <a:r>
              <a:rPr lang="en-GB" altLang="zh-CN" sz="1400" dirty="0" err="1"/>
              <a:t>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y = </a:t>
            </a:r>
            <a:r>
              <a:rPr lang="en-GB" altLang="zh-CN" sz="1400" dirty="0" err="1"/>
              <a:t>data.iloc</a:t>
            </a:r>
            <a:r>
              <a:rPr lang="en-GB" altLang="zh-CN" sz="1400" dirty="0"/>
              <a:t>[:, -</a:t>
            </a:r>
            <a:r>
              <a:rPr lang="en-GB" altLang="zh-CN" sz="1400" dirty="0">
                <a:solidFill>
                  <a:srgbClr val="1750EB"/>
                </a:solidFill>
                <a:effectLst/>
              </a:rPr>
              <a:t>1</a:t>
            </a:r>
            <a:r>
              <a:rPr lang="en-GB" altLang="zh-CN" sz="1400" dirty="0"/>
              <a:t>] - </a:t>
            </a:r>
            <a:r>
              <a:rPr lang="en-GB" altLang="zh-CN" sz="1400" dirty="0">
                <a:solidFill>
                  <a:srgbClr val="1750EB"/>
                </a:solidFill>
                <a:effectLst/>
              </a:rPr>
              <a:t>3</a:t>
            </a:r>
            <a:br>
              <a:rPr lang="en-GB" altLang="zh-CN" sz="1400" dirty="0"/>
            </a:br>
            <a:br>
              <a:rPr lang="en-GB" altLang="zh-CN" sz="1400" dirty="0"/>
            </a:br>
            <a:r>
              <a:rPr lang="en-GB" altLang="zh-CN" sz="1400" dirty="0"/>
              <a:t>    </a:t>
            </a:r>
            <a:r>
              <a:rPr lang="en-GB" altLang="zh-CN" sz="1400" i="1" dirty="0">
                <a:solidFill>
                  <a:srgbClr val="8C8C8C"/>
                </a:solidFill>
                <a:effectLst/>
              </a:rPr>
              <a:t># 2 </a:t>
            </a:r>
            <a:r>
              <a:rPr lang="zh-CN" altLang="en-US" sz="1400" i="1" dirty="0">
                <a:solidFill>
                  <a:srgbClr val="8C8C8C"/>
                </a:solidFill>
                <a:effectLst/>
              </a:rPr>
              <a:t>数据集划分</a:t>
            </a:r>
            <a:br>
              <a:rPr lang="zh-CN" altLang="en-US" sz="1400" i="1" dirty="0">
                <a:solidFill>
                  <a:srgbClr val="8C8C8C"/>
                </a:solidFill>
                <a:effectLst/>
              </a:rPr>
            </a:br>
            <a:r>
              <a:rPr lang="zh-CN" altLang="en-US" sz="1400" i="1" dirty="0">
                <a:solidFill>
                  <a:srgbClr val="8C8C8C"/>
                </a:solidFill>
                <a:effectLst/>
              </a:rPr>
              <a:t>    </a:t>
            </a:r>
            <a:r>
              <a:rPr lang="en-GB" altLang="zh-CN" sz="1400" dirty="0" err="1"/>
              <a:t>x_train</a:t>
            </a:r>
            <a:r>
              <a:rPr lang="en-GB" altLang="zh-CN" sz="1400" dirty="0"/>
              <a:t>, </a:t>
            </a:r>
            <a:r>
              <a:rPr lang="en-GB" altLang="zh-CN" sz="1400" dirty="0" err="1"/>
              <a:t>x_test</a:t>
            </a:r>
            <a:r>
              <a:rPr lang="en-GB" altLang="zh-CN" sz="1400" dirty="0"/>
              <a:t>, </a:t>
            </a:r>
            <a:r>
              <a:rPr lang="en-GB" altLang="zh-CN" sz="1400" dirty="0" err="1"/>
              <a:t>y_train</a:t>
            </a:r>
            <a:r>
              <a:rPr lang="en-GB" altLang="zh-CN" sz="1400" dirty="0"/>
              <a:t>, </a:t>
            </a:r>
            <a:r>
              <a:rPr lang="en-GB" altLang="zh-CN" sz="1400" dirty="0" err="1"/>
              <a:t>y_test</a:t>
            </a:r>
            <a:r>
              <a:rPr lang="en-GB" altLang="zh-CN" sz="1400" dirty="0"/>
              <a:t> = </a:t>
            </a:r>
            <a:r>
              <a:rPr lang="en-GB" altLang="zh-CN" sz="1400" dirty="0" err="1"/>
              <a:t>train_test_split</a:t>
            </a:r>
            <a:r>
              <a:rPr lang="en-GB" altLang="zh-CN" sz="1400" dirty="0"/>
              <a:t>(x, y, </a:t>
            </a:r>
            <a:r>
              <a:rPr lang="en-GB" altLang="zh-CN" sz="1400" dirty="0" err="1">
                <a:solidFill>
                  <a:srgbClr val="660099"/>
                </a:solidFill>
                <a:effectLst/>
              </a:rPr>
              <a:t>test_size</a:t>
            </a:r>
            <a:r>
              <a:rPr lang="en-GB" altLang="zh-CN" sz="1400" dirty="0"/>
              <a:t>=</a:t>
            </a:r>
            <a:r>
              <a:rPr lang="en-GB" altLang="zh-CN" sz="1400" dirty="0">
                <a:solidFill>
                  <a:srgbClr val="1750EB"/>
                </a:solidFill>
                <a:effectLst/>
              </a:rPr>
              <a:t>0.2</a:t>
            </a:r>
            <a:r>
              <a:rPr lang="en-GB" altLang="zh-CN" sz="1400" dirty="0"/>
              <a:t>, </a:t>
            </a:r>
            <a:r>
              <a:rPr lang="en-GB" altLang="zh-CN" sz="1400" dirty="0">
                <a:solidFill>
                  <a:srgbClr val="660099"/>
                </a:solidFill>
                <a:effectLst/>
              </a:rPr>
              <a:t>stratify</a:t>
            </a:r>
            <a:r>
              <a:rPr lang="en-GB" altLang="zh-CN" sz="1400" dirty="0"/>
              <a:t>=y,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3 </a:t>
            </a:r>
            <a:r>
              <a:rPr lang="zh-CN" altLang="en-US" sz="1400" i="1" dirty="0">
                <a:solidFill>
                  <a:srgbClr val="8C8C8C"/>
                </a:solidFill>
                <a:effectLst/>
              </a:rPr>
              <a:t>数据存储</a:t>
            </a:r>
            <a:br>
              <a:rPr lang="zh-CN" altLang="en-US" sz="1400" i="1" dirty="0">
                <a:solidFill>
                  <a:srgbClr val="8C8C8C"/>
                </a:solidFill>
                <a:effectLst/>
              </a:rPr>
            </a:br>
            <a:r>
              <a:rPr lang="zh-CN" altLang="en-US" sz="1400" i="1" dirty="0">
                <a:solidFill>
                  <a:srgbClr val="8C8C8C"/>
                </a:solidFill>
                <a:effectLst/>
              </a:rPr>
              <a:t>    </a:t>
            </a:r>
            <a:r>
              <a:rPr lang="en-GB" altLang="zh-CN" sz="1400" dirty="0" err="1"/>
              <a:t>pd.concat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 </a:t>
            </a:r>
            <a:r>
              <a:rPr lang="en-GB" altLang="zh-CN" sz="1400" dirty="0">
                <a:solidFill>
                  <a:srgbClr val="660099"/>
                </a:solidFill>
                <a:effectLst/>
              </a:rPr>
              <a:t>axis</a:t>
            </a:r>
            <a:r>
              <a:rPr lang="en-GB" altLang="zh-CN" sz="1400" dirty="0"/>
              <a:t>=</a:t>
            </a:r>
            <a:r>
              <a:rPr lang="en-GB" altLang="zh-CN" sz="1400" dirty="0">
                <a:solidFill>
                  <a:srgbClr val="1750EB"/>
                </a:solidFill>
                <a:effectLst/>
              </a:rPr>
              <a:t>1</a:t>
            </a:r>
            <a:r>
              <a:rPr lang="en-GB" altLang="zh-CN" sz="1400" dirty="0"/>
              <a:t>).</a:t>
            </a:r>
            <a:r>
              <a:rPr lang="en-GB" altLang="zh-CN" sz="1400" dirty="0" err="1"/>
              <a:t>to_csv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train.csv</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pd.concat</a:t>
            </a:r>
            <a:r>
              <a:rPr lang="en-GB" altLang="zh-CN" sz="1400" dirty="0"/>
              <a:t>([</a:t>
            </a:r>
            <a:r>
              <a:rPr lang="en-GB" altLang="zh-CN" sz="1400" dirty="0" err="1"/>
              <a:t>x_test</a:t>
            </a:r>
            <a:r>
              <a:rPr lang="en-GB" altLang="zh-CN" sz="1400" dirty="0"/>
              <a:t>, </a:t>
            </a:r>
            <a:r>
              <a:rPr lang="en-GB" altLang="zh-CN" sz="1400" dirty="0" err="1"/>
              <a:t>y_test</a:t>
            </a:r>
            <a:r>
              <a:rPr lang="en-GB" altLang="zh-CN" sz="1400" dirty="0"/>
              <a:t>], </a:t>
            </a:r>
            <a:r>
              <a:rPr lang="en-GB" altLang="zh-CN" sz="1400" dirty="0">
                <a:solidFill>
                  <a:srgbClr val="660099"/>
                </a:solidFill>
                <a:effectLst/>
              </a:rPr>
              <a:t>axis</a:t>
            </a:r>
            <a:r>
              <a:rPr lang="en-GB" altLang="zh-CN" sz="1400" dirty="0"/>
              <a:t>=</a:t>
            </a:r>
            <a:r>
              <a:rPr lang="en-GB" altLang="zh-CN" sz="1400" dirty="0">
                <a:solidFill>
                  <a:srgbClr val="1750EB"/>
                </a:solidFill>
                <a:effectLst/>
              </a:rPr>
              <a:t>1</a:t>
            </a:r>
            <a:r>
              <a:rPr lang="en-GB" altLang="zh-CN" sz="1400" dirty="0"/>
              <a:t>).</a:t>
            </a:r>
            <a:r>
              <a:rPr lang="en-GB" altLang="zh-CN" sz="1400" dirty="0" err="1"/>
              <a:t>to_csv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test.csv</a:t>
            </a:r>
            <a:r>
              <a:rPr lang="en-GB" altLang="zh-CN" sz="1400" dirty="0">
                <a:solidFill>
                  <a:srgbClr val="067D17"/>
                </a:solidFill>
                <a:effectLst/>
              </a:rPr>
              <a:t>'</a:t>
            </a:r>
            <a:r>
              <a:rPr lang="en-GB" altLang="zh-CN" sz="1400" dirty="0"/>
              <a:t>)</a:t>
            </a: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a:t>
            </a:r>
            <a:r>
              <a:rPr kumimoji="1" lang="zh-CN" altLang="en-GB" dirty="0">
                <a:solidFill>
                  <a:schemeClr val="tx1">
                    <a:lumMod val="85000"/>
                    <a:lumOff val="15000"/>
                  </a:schemeClr>
                </a:solidFill>
                <a:latin typeface="Alibaba PuHuiTi" pitchFamily="18" charset="-122"/>
                <a:ea typeface="Alibaba PuHuiTi" pitchFamily="18" charset="-122"/>
                <a:cs typeface="Alibaba PuHuiTi" pitchFamily="18" charset="-122"/>
              </a:rPr>
              <a:t>红酒</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品质分类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8596199" y="839979"/>
            <a:ext cx="2300401" cy="5171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基本程</a:t>
            </a:r>
            <a:endParaRPr kumimoji="0" lang="en-US" altLang="zh-CN" sz="16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endParaRPr>
          </a:p>
        </p:txBody>
      </p:sp>
      <p:sp>
        <p:nvSpPr>
          <p:cNvPr id="2" name="TextBox 3"/>
          <p:cNvSpPr txBox="1"/>
          <p:nvPr/>
        </p:nvSpPr>
        <p:spPr>
          <a:xfrm>
            <a:off x="1598283" y="1357169"/>
            <a:ext cx="7262689" cy="5047536"/>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def </a:t>
            </a:r>
            <a:r>
              <a:rPr lang="en-GB" altLang="zh-CN" sz="1400" dirty="0">
                <a:solidFill>
                  <a:srgbClr val="00627A"/>
                </a:solidFill>
                <a:effectLst/>
              </a:rPr>
              <a:t>dm02_</a:t>
            </a:r>
            <a:r>
              <a:rPr lang="zh-CN" altLang="en-US" sz="1400" dirty="0">
                <a:solidFill>
                  <a:srgbClr val="00627A"/>
                </a:solidFill>
                <a:effectLst/>
              </a:rPr>
              <a:t>训练模型</a:t>
            </a:r>
            <a:r>
              <a:rPr lang="en-US" altLang="zh-CN" sz="1400" dirty="0"/>
              <a:t>():</a:t>
            </a:r>
            <a:br>
              <a:rPr lang="en-US" altLang="zh-CN" sz="1400" dirty="0"/>
            </a:br>
            <a:r>
              <a:rPr lang="en-US" altLang="zh-CN" sz="1400" dirty="0"/>
              <a:t>    </a:t>
            </a:r>
            <a:r>
              <a:rPr lang="en-US" altLang="zh-CN" sz="1400" i="1" dirty="0">
                <a:solidFill>
                  <a:srgbClr val="8C8C8C"/>
                </a:solidFill>
                <a:effectLst/>
              </a:rPr>
              <a:t># 1 </a:t>
            </a:r>
            <a:r>
              <a:rPr lang="zh-CN" altLang="en-US" sz="1400" i="1" dirty="0">
                <a:solidFill>
                  <a:srgbClr val="8C8C8C"/>
                </a:solidFill>
                <a:effectLst/>
              </a:rPr>
              <a:t>加载数据集</a:t>
            </a:r>
            <a:br>
              <a:rPr lang="zh-CN" altLang="en-US" sz="1400" i="1" dirty="0">
                <a:solidFill>
                  <a:srgbClr val="8C8C8C"/>
                </a:solidFill>
                <a:effectLst/>
              </a:rPr>
            </a:br>
            <a:r>
              <a:rPr lang="zh-CN" altLang="en-US" sz="1400" i="1" dirty="0">
                <a:solidFill>
                  <a:srgbClr val="8C8C8C"/>
                </a:solidFill>
                <a:effectLst/>
              </a:rPr>
              <a:t>    </a:t>
            </a:r>
            <a:r>
              <a:rPr lang="en-GB" altLang="zh-CN" sz="1400" dirty="0" err="1"/>
              <a:t>train_data</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train.csv</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test_data</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test.csv</a:t>
            </a:r>
            <a:r>
              <a:rPr lang="en-GB" altLang="zh-CN" sz="1400" dirty="0">
                <a:solidFill>
                  <a:srgbClr val="067D17"/>
                </a:solidFill>
                <a:effectLst/>
              </a:rPr>
              <a:t>'</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2 </a:t>
            </a:r>
            <a:r>
              <a:rPr lang="zh-CN" altLang="en-US" sz="1400" i="1" dirty="0">
                <a:solidFill>
                  <a:srgbClr val="8C8C8C"/>
                </a:solidFill>
                <a:effectLst/>
              </a:rPr>
              <a:t>准备数据 训练集测试集</a:t>
            </a:r>
            <a:br>
              <a:rPr lang="zh-CN" altLang="en-US" sz="1400" i="1" dirty="0">
                <a:solidFill>
                  <a:srgbClr val="8C8C8C"/>
                </a:solidFill>
                <a:effectLst/>
              </a:rPr>
            </a:br>
            <a:r>
              <a:rPr lang="zh-CN" altLang="en-US" sz="1400" i="1" dirty="0">
                <a:solidFill>
                  <a:srgbClr val="8C8C8C"/>
                </a:solidFill>
                <a:effectLst/>
              </a:rPr>
              <a:t>    </a:t>
            </a:r>
            <a:r>
              <a:rPr lang="en-GB" altLang="zh-CN" sz="1400" dirty="0" err="1"/>
              <a:t>x_train</a:t>
            </a:r>
            <a:r>
              <a:rPr lang="en-GB" altLang="zh-CN" sz="1400" dirty="0"/>
              <a:t> = </a:t>
            </a:r>
            <a:r>
              <a:rPr lang="en-GB" altLang="zh-CN" sz="1400" dirty="0" err="1"/>
              <a:t>train_data.iloc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y_train</a:t>
            </a:r>
            <a:r>
              <a:rPr lang="en-GB" altLang="zh-CN" sz="1400" dirty="0"/>
              <a:t> = </a:t>
            </a:r>
            <a:r>
              <a:rPr lang="en-GB" altLang="zh-CN" sz="1400" dirty="0" err="1"/>
              <a:t>train_data.iloc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x_test</a:t>
            </a:r>
            <a:r>
              <a:rPr lang="en-GB" altLang="zh-CN" sz="1400" dirty="0"/>
              <a:t> = </a:t>
            </a:r>
            <a:r>
              <a:rPr lang="en-GB" altLang="zh-CN" sz="1400" dirty="0" err="1"/>
              <a:t>test_data.iloc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y_test</a:t>
            </a:r>
            <a:r>
              <a:rPr lang="en-GB" altLang="zh-CN" sz="1400" dirty="0"/>
              <a:t> = </a:t>
            </a:r>
            <a:r>
              <a:rPr lang="en-GB" altLang="zh-CN" sz="1400" dirty="0" err="1"/>
              <a:t>test_data.iloc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err="1"/>
              <a:t>x_train.shape</a:t>
            </a:r>
            <a:r>
              <a:rPr lang="en-GB" altLang="zh-CN" sz="1400" dirty="0"/>
              <a:t>, </a:t>
            </a:r>
            <a:r>
              <a:rPr lang="en-GB" altLang="zh-CN" sz="1400" dirty="0" err="1"/>
              <a:t>y_train.shape</a:t>
            </a:r>
            <a:r>
              <a:rPr lang="en-GB" altLang="zh-CN" sz="1400" dirty="0"/>
              <a:t>, </a:t>
            </a:r>
            <a:r>
              <a:rPr lang="en-GB" altLang="zh-CN" sz="1400" dirty="0" err="1"/>
              <a:t>x_test.shape</a:t>
            </a:r>
            <a:r>
              <a:rPr lang="en-GB" altLang="zh-CN" sz="1400" dirty="0"/>
              <a:t>, </a:t>
            </a:r>
            <a:r>
              <a:rPr lang="en-GB" altLang="zh-CN" sz="1400" dirty="0" err="1"/>
              <a:t>y_test.shape</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3 </a:t>
            </a:r>
            <a:r>
              <a:rPr lang="en-GB" altLang="zh-CN" sz="1400" i="1" dirty="0" err="1">
                <a:solidFill>
                  <a:srgbClr val="8C8C8C"/>
                </a:solidFill>
                <a:effectLst/>
              </a:rPr>
              <a:t>xgb</a:t>
            </a:r>
            <a:r>
              <a:rPr lang="zh-CN" altLang="en-US" sz="1400" i="1" dirty="0">
                <a:solidFill>
                  <a:srgbClr val="8C8C8C"/>
                </a:solidFill>
                <a:effectLst/>
              </a:rPr>
              <a:t>模型训练</a:t>
            </a:r>
            <a:br>
              <a:rPr lang="zh-CN" altLang="en-US" sz="1400" i="1" dirty="0">
                <a:solidFill>
                  <a:srgbClr val="8C8C8C"/>
                </a:solidFill>
                <a:effectLst/>
              </a:rPr>
            </a:br>
            <a:r>
              <a:rPr lang="zh-CN" altLang="en-US" sz="1400" i="1" dirty="0">
                <a:solidFill>
                  <a:srgbClr val="8C8C8C"/>
                </a:solidFill>
                <a:effectLst/>
              </a:rPr>
              <a:t>    </a:t>
            </a:r>
            <a:r>
              <a:rPr lang="en-GB" altLang="zh-CN" sz="1400" dirty="0"/>
              <a:t>estimator = </a:t>
            </a:r>
            <a:r>
              <a:rPr lang="en-GB" altLang="zh-CN" sz="1400" dirty="0" err="1"/>
              <a:t>xgb.XGBClassifier</a:t>
            </a:r>
            <a:r>
              <a:rPr lang="en-GB" altLang="zh-CN" sz="1400" dirty="0"/>
              <a:t>(</a:t>
            </a:r>
            <a:r>
              <a:rPr lang="en-GB" altLang="zh-CN" sz="1400" dirty="0" err="1">
                <a:solidFill>
                  <a:srgbClr val="660099"/>
                </a:solidFill>
                <a:effectLst/>
              </a:rPr>
              <a:t>n_estimators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objective</a:t>
            </a:r>
            <a:r>
              <a:rPr lang="en-GB" altLang="zh-CN" sz="1400" dirty="0"/>
              <a:t>=</a:t>
            </a:r>
            <a:r>
              <a:rPr lang="en-GB" altLang="zh-CN" sz="1400" dirty="0">
                <a:solidFill>
                  <a:srgbClr val="067D17"/>
                </a:solidFill>
                <a:effectLst/>
              </a:rPr>
              <a:t>'</a:t>
            </a:r>
            <a:r>
              <a:rPr lang="en-GB" altLang="zh-CN" sz="1400" dirty="0" err="1">
                <a:solidFill>
                  <a:srgbClr val="067D17"/>
                </a:solidFill>
                <a:effectLst/>
              </a:rPr>
              <a:t>multi:softmax</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solidFill>
                  <a:srgbClr val="660099"/>
                </a:solidFill>
                <a:effectLst/>
              </a:rPr>
              <a:t>eval_metric</a:t>
            </a:r>
            <a:r>
              <a:rPr lang="en-GB" altLang="zh-CN" sz="1400" dirty="0"/>
              <a:t>=</a:t>
            </a:r>
            <a:r>
              <a:rPr lang="en-GB" altLang="zh-CN" sz="1400" dirty="0">
                <a:solidFill>
                  <a:srgbClr val="067D17"/>
                </a:solidFill>
                <a:effectLst/>
              </a:rPr>
              <a:t>'</a:t>
            </a:r>
            <a:r>
              <a:rPr lang="en-GB" altLang="zh-CN" sz="1400" dirty="0" err="1">
                <a:solidFill>
                  <a:srgbClr val="067D17"/>
                </a:solidFill>
                <a:effectLst/>
              </a:rPr>
              <a:t>merror</a:t>
            </a:r>
            <a:r>
              <a:rPr lang="en-GB" altLang="zh-CN" sz="1400" dirty="0">
                <a:solidFill>
                  <a:srgbClr val="067D17"/>
                </a:solidFill>
                <a:effectLst/>
              </a:rPr>
              <a:t>'</a:t>
            </a:r>
            <a:r>
              <a:rPr lang="en-GB" altLang="zh-CN" sz="1400" dirty="0"/>
              <a:t>, </a:t>
            </a:r>
            <a:r>
              <a:rPr lang="en-GB" altLang="zh-CN" sz="1400" dirty="0">
                <a:solidFill>
                  <a:srgbClr val="660099"/>
                </a:solidFill>
                <a:effectLst/>
              </a:rPr>
              <a:t>eta</a:t>
            </a:r>
            <a:r>
              <a:rPr lang="en-GB" altLang="zh-CN" sz="1400" dirty="0"/>
              <a:t>=</a:t>
            </a:r>
            <a:r>
              <a:rPr lang="en-GB" altLang="zh-CN" sz="1400" dirty="0">
                <a:solidFill>
                  <a:srgbClr val="1750EB"/>
                </a:solidFill>
                <a:effectLst/>
              </a:rPr>
              <a:t>0.1</a:t>
            </a:r>
            <a:r>
              <a:rPr lang="en-GB" altLang="zh-CN" sz="1400" dirty="0"/>
              <a:t>, </a:t>
            </a:r>
            <a:r>
              <a:rPr lang="en-GB" altLang="zh-CN" sz="1400" dirty="0" err="1">
                <a:solidFill>
                  <a:srgbClr val="660099"/>
                </a:solidFill>
                <a:effectLst/>
              </a:rPr>
              <a:t>use_label_encoder</a:t>
            </a:r>
            <a:r>
              <a:rPr lang="en-GB" altLang="zh-CN" sz="1400" dirty="0"/>
              <a:t>=</a:t>
            </a:r>
            <a:r>
              <a:rPr lang="en-GB" altLang="zh-CN" sz="1400" dirty="0">
                <a:solidFill>
                  <a:srgbClr val="0033B3"/>
                </a:solidFill>
                <a:effectLst/>
              </a:rPr>
              <a:t>False</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r>
              <a:rPr lang="en-GB" altLang="zh-CN" sz="1400" dirty="0"/>
              <a:t>    </a:t>
            </a:r>
            <a:r>
              <a:rPr lang="en-GB" altLang="zh-CN" sz="1400" dirty="0" err="1"/>
              <a:t>estimator.fit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4 </a:t>
            </a:r>
            <a:r>
              <a:rPr lang="en-GB" altLang="zh-CN" sz="1400" i="1" dirty="0" err="1">
                <a:solidFill>
                  <a:srgbClr val="8C8C8C"/>
                </a:solidFill>
                <a:effectLst/>
              </a:rPr>
              <a:t>xgb</a:t>
            </a:r>
            <a:r>
              <a:rPr lang="zh-CN" altLang="en-US" sz="1400" i="1" dirty="0">
                <a:solidFill>
                  <a:srgbClr val="8C8C8C"/>
                </a:solidFill>
                <a:effectLst/>
              </a:rPr>
              <a:t>模型评估</a:t>
            </a:r>
            <a:br>
              <a:rPr lang="zh-CN" altLang="en-US" sz="1400" i="1" dirty="0">
                <a:solidFill>
                  <a:srgbClr val="8C8C8C"/>
                </a:solidFill>
                <a:effectLst/>
              </a:rPr>
            </a:br>
            <a:r>
              <a:rPr lang="zh-CN" altLang="en-US" sz="1400" i="1" dirty="0">
                <a:solidFill>
                  <a:srgbClr val="8C8C8C"/>
                </a:solidFill>
                <a:effectLst/>
              </a:rPr>
              <a:t>    </a:t>
            </a:r>
            <a:r>
              <a:rPr lang="en-GB" altLang="zh-CN" sz="1400" dirty="0" err="1"/>
              <a:t>y_pred</a:t>
            </a:r>
            <a:r>
              <a:rPr lang="en-GB" altLang="zh-CN" sz="1400" dirty="0"/>
              <a:t> = </a:t>
            </a:r>
            <a:r>
              <a:rPr lang="en-GB" altLang="zh-CN" sz="1400" dirty="0" err="1"/>
              <a:t>estimator.predict</a:t>
            </a:r>
            <a:r>
              <a:rPr lang="en-GB" altLang="zh-CN" sz="1400" dirty="0"/>
              <a:t>(</a:t>
            </a:r>
            <a:r>
              <a:rPr lang="en-GB" altLang="zh-CN" sz="1400" dirty="0" err="1"/>
              <a:t>x_test</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 </a:t>
            </a:r>
            <a:r>
              <a:rPr lang="en-GB" altLang="zh-CN" sz="1400" dirty="0" err="1"/>
              <a:t>classification_report</a:t>
            </a:r>
            <a:r>
              <a:rPr lang="en-GB" altLang="zh-CN" sz="1400" dirty="0"/>
              <a:t>(</a:t>
            </a:r>
            <a:r>
              <a:rPr lang="en-GB" altLang="zh-CN" sz="1400" dirty="0" err="1">
                <a:solidFill>
                  <a:srgbClr val="660099"/>
                </a:solidFill>
                <a:effectLst/>
              </a:rPr>
              <a:t>y_true</a:t>
            </a:r>
            <a:r>
              <a:rPr lang="en-GB" altLang="zh-CN" sz="1400" dirty="0"/>
              <a:t>=</a:t>
            </a:r>
            <a:r>
              <a:rPr lang="en-GB" altLang="zh-CN" sz="1400" dirty="0" err="1"/>
              <a:t>y_test</a:t>
            </a:r>
            <a:r>
              <a:rPr lang="en-GB" altLang="zh-CN" sz="1400" dirty="0"/>
              <a:t>, </a:t>
            </a:r>
            <a:r>
              <a:rPr lang="en-GB" altLang="zh-CN" sz="1400" dirty="0" err="1">
                <a:solidFill>
                  <a:srgbClr val="660099"/>
                </a:solidFill>
                <a:effectLst/>
              </a:rPr>
              <a:t>y_pred</a:t>
            </a:r>
            <a:r>
              <a:rPr lang="en-GB" altLang="zh-CN" sz="1400" dirty="0"/>
              <a:t>=</a:t>
            </a:r>
            <a:r>
              <a:rPr lang="en-GB" altLang="zh-CN" sz="1400" dirty="0" err="1"/>
              <a:t>y_pred</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5 </a:t>
            </a:r>
            <a:r>
              <a:rPr lang="zh-CN" altLang="en-US" sz="1400" i="1" dirty="0">
                <a:solidFill>
                  <a:srgbClr val="8C8C8C"/>
                </a:solidFill>
                <a:effectLst/>
              </a:rPr>
              <a:t>模型保存</a:t>
            </a:r>
            <a:br>
              <a:rPr lang="zh-CN" altLang="en-US" sz="1400" i="1" dirty="0">
                <a:solidFill>
                  <a:srgbClr val="8C8C8C"/>
                </a:solidFill>
                <a:effectLst/>
              </a:rPr>
            </a:br>
            <a:r>
              <a:rPr lang="zh-CN" altLang="en-US" sz="1400" i="1" dirty="0">
                <a:solidFill>
                  <a:srgbClr val="8C8C8C"/>
                </a:solidFill>
                <a:effectLst/>
              </a:rPr>
              <a:t>    </a:t>
            </a:r>
            <a:r>
              <a:rPr lang="en-GB" altLang="zh-CN" sz="1400" dirty="0" err="1"/>
              <a:t>joblib.dump</a:t>
            </a:r>
            <a:r>
              <a:rPr lang="en-GB" altLang="zh-CN" sz="1400" dirty="0"/>
              <a:t>(estimator, </a:t>
            </a:r>
            <a:r>
              <a:rPr lang="en-GB" altLang="zh-CN" sz="1400" dirty="0">
                <a:solidFill>
                  <a:srgbClr val="067D17"/>
                </a:solidFill>
                <a:effectLst/>
              </a:rPr>
              <a:t>'./data/</a:t>
            </a:r>
            <a:r>
              <a:rPr lang="en-GB" altLang="zh-CN" sz="1400" dirty="0" err="1">
                <a:solidFill>
                  <a:srgbClr val="067D17"/>
                </a:solidFill>
                <a:effectLst/>
              </a:rPr>
              <a:t>mymodelxgboost.pth</a:t>
            </a:r>
            <a:r>
              <a:rPr lang="en-GB" altLang="zh-CN" sz="1400" dirty="0">
                <a:solidFill>
                  <a:srgbClr val="067D17"/>
                </a:solidFill>
                <a:effectLst/>
              </a:rPr>
              <a:t>'</a:t>
            </a:r>
            <a:r>
              <a:rPr lang="en-GB" altLang="zh-CN" sz="1400" dirty="0"/>
              <a:t>)</a:t>
            </a: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a:t>
            </a:r>
            <a:r>
              <a:rPr kumimoji="1" lang="zh-CN" altLang="en-GB" dirty="0">
                <a:solidFill>
                  <a:schemeClr val="tx1">
                    <a:lumMod val="85000"/>
                    <a:lumOff val="15000"/>
                  </a:schemeClr>
                </a:solidFill>
                <a:latin typeface="Alibaba PuHuiTi" pitchFamily="18" charset="-122"/>
                <a:ea typeface="Alibaba PuHuiTi" pitchFamily="18" charset="-122"/>
                <a:cs typeface="Alibaba PuHuiTi" pitchFamily="18" charset="-122"/>
              </a:rPr>
              <a:t>红酒</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品质分类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TextBox 3"/>
          <p:cNvSpPr txBox="1"/>
          <p:nvPr/>
        </p:nvSpPr>
        <p:spPr>
          <a:xfrm>
            <a:off x="1402340" y="1255650"/>
            <a:ext cx="8993517" cy="5262979"/>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from </a:t>
            </a:r>
            <a:r>
              <a:rPr lang="en-GB" altLang="zh-CN" sz="1400" dirty="0" err="1"/>
              <a:t>sklearn.utils</a:t>
            </a:r>
            <a:r>
              <a:rPr lang="en-GB" altLang="zh-CN" sz="1400" dirty="0"/>
              <a:t> </a:t>
            </a:r>
            <a:r>
              <a:rPr lang="en-GB" altLang="zh-CN" sz="1400" dirty="0">
                <a:solidFill>
                  <a:srgbClr val="0033B3"/>
                </a:solidFill>
                <a:effectLst/>
              </a:rPr>
              <a:t>import </a:t>
            </a:r>
            <a:r>
              <a:rPr lang="en-GB" altLang="zh-CN" sz="1400" dirty="0" err="1"/>
              <a:t>class_weight</a:t>
            </a:r>
            <a:br>
              <a:rPr lang="en-GB" altLang="zh-CN" sz="1400" dirty="0"/>
            </a:br>
            <a:r>
              <a:rPr lang="en-GB" altLang="zh-CN" sz="1400" dirty="0">
                <a:solidFill>
                  <a:srgbClr val="0033B3"/>
                </a:solidFill>
                <a:effectLst/>
              </a:rPr>
              <a:t>def </a:t>
            </a:r>
            <a:r>
              <a:rPr lang="en-GB" altLang="zh-CN" sz="1400" dirty="0">
                <a:solidFill>
                  <a:srgbClr val="00627A"/>
                </a:solidFill>
                <a:effectLst/>
              </a:rPr>
              <a:t>dm03_</a:t>
            </a:r>
            <a:r>
              <a:rPr lang="zh-CN" altLang="en-US" sz="1400" dirty="0">
                <a:solidFill>
                  <a:srgbClr val="00627A"/>
                </a:solidFill>
                <a:effectLst/>
              </a:rPr>
              <a:t>训练模型</a:t>
            </a:r>
            <a:r>
              <a:rPr lang="en-US" altLang="zh-CN" sz="1400" dirty="0"/>
              <a:t>():</a:t>
            </a:r>
            <a:br>
              <a:rPr lang="en-US" altLang="zh-CN" sz="1400" dirty="0"/>
            </a:br>
            <a:r>
              <a:rPr lang="en-US" altLang="zh-CN" sz="1400" dirty="0"/>
              <a:t>    </a:t>
            </a:r>
            <a:r>
              <a:rPr lang="en-US" altLang="zh-CN" sz="1400" i="1" dirty="0">
                <a:solidFill>
                  <a:srgbClr val="8C8C8C"/>
                </a:solidFill>
                <a:effectLst/>
              </a:rPr>
              <a:t># 1 </a:t>
            </a:r>
            <a:r>
              <a:rPr lang="zh-CN" altLang="en-US" sz="1400" i="1" dirty="0">
                <a:solidFill>
                  <a:srgbClr val="8C8C8C"/>
                </a:solidFill>
                <a:effectLst/>
              </a:rPr>
              <a:t>加载数据集</a:t>
            </a:r>
            <a:br>
              <a:rPr lang="zh-CN" altLang="en-US" sz="1400" i="1" dirty="0">
                <a:solidFill>
                  <a:srgbClr val="8C8C8C"/>
                </a:solidFill>
                <a:effectLst/>
              </a:rPr>
            </a:br>
            <a:r>
              <a:rPr lang="zh-CN" altLang="en-US" sz="1400" i="1" dirty="0">
                <a:solidFill>
                  <a:srgbClr val="8C8C8C"/>
                </a:solidFill>
                <a:effectLst/>
              </a:rPr>
              <a:t>    </a:t>
            </a:r>
            <a:r>
              <a:rPr lang="en-GB" altLang="zh-CN" sz="1400" dirty="0" err="1"/>
              <a:t>train_data</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train.csv</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test_data</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test.csv</a:t>
            </a:r>
            <a:r>
              <a:rPr lang="en-GB" altLang="zh-CN" sz="1400" dirty="0">
                <a:solidFill>
                  <a:srgbClr val="067D17"/>
                </a:solidFill>
                <a:effectLst/>
              </a:rPr>
              <a:t>’</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2 </a:t>
            </a:r>
            <a:r>
              <a:rPr lang="zh-CN" altLang="en-US" sz="1400" i="1" dirty="0">
                <a:solidFill>
                  <a:srgbClr val="8C8C8C"/>
                </a:solidFill>
                <a:effectLst/>
              </a:rPr>
              <a:t>准备数据 训练集测试集</a:t>
            </a:r>
            <a:br>
              <a:rPr lang="zh-CN" altLang="en-US" sz="1400" i="1" dirty="0">
                <a:solidFill>
                  <a:srgbClr val="8C8C8C"/>
                </a:solidFill>
                <a:effectLst/>
              </a:rPr>
            </a:br>
            <a:r>
              <a:rPr lang="zh-CN" altLang="en-US" sz="1400" i="1" dirty="0">
                <a:solidFill>
                  <a:srgbClr val="8C8C8C"/>
                </a:solidFill>
                <a:effectLst/>
              </a:rPr>
              <a:t>    </a:t>
            </a:r>
            <a:r>
              <a:rPr lang="en-GB" altLang="zh-CN" sz="1400" dirty="0" err="1"/>
              <a:t>x_train</a:t>
            </a:r>
            <a:r>
              <a:rPr lang="en-GB" altLang="zh-CN" sz="1400" dirty="0"/>
              <a:t> = </a:t>
            </a:r>
            <a:r>
              <a:rPr lang="en-GB" altLang="zh-CN" sz="1400" dirty="0" err="1"/>
              <a:t>train_data.iloc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y_train</a:t>
            </a:r>
            <a:r>
              <a:rPr lang="en-GB" altLang="zh-CN" sz="1400" dirty="0"/>
              <a:t> = </a:t>
            </a:r>
            <a:r>
              <a:rPr lang="en-GB" altLang="zh-CN" sz="1400" dirty="0" err="1"/>
              <a:t>train_data.iloc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x_test</a:t>
            </a:r>
            <a:r>
              <a:rPr lang="en-GB" altLang="zh-CN" sz="1400" dirty="0"/>
              <a:t> = </a:t>
            </a:r>
            <a:r>
              <a:rPr lang="en-GB" altLang="zh-CN" sz="1400" dirty="0" err="1"/>
              <a:t>test_data.iloc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y_test</a:t>
            </a:r>
            <a:r>
              <a:rPr lang="en-GB" altLang="zh-CN" sz="1400" dirty="0"/>
              <a:t> = </a:t>
            </a:r>
            <a:r>
              <a:rPr lang="en-GB" altLang="zh-CN" sz="1400" dirty="0" err="1"/>
              <a:t>test_data.iloc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err="1"/>
              <a:t>x_train.shape</a:t>
            </a:r>
            <a:r>
              <a:rPr lang="en-GB" altLang="zh-CN" sz="1400" dirty="0"/>
              <a:t>, </a:t>
            </a:r>
            <a:r>
              <a:rPr lang="en-GB" altLang="zh-CN" sz="1400" dirty="0" err="1"/>
              <a:t>y_train.shape</a:t>
            </a:r>
            <a:r>
              <a:rPr lang="en-GB" altLang="zh-CN" sz="1400" dirty="0"/>
              <a:t>, </a:t>
            </a:r>
            <a:r>
              <a:rPr lang="en-GB" altLang="zh-CN" sz="1400" dirty="0" err="1"/>
              <a:t>x_test.shape</a:t>
            </a:r>
            <a:r>
              <a:rPr lang="en-GB" altLang="zh-CN" sz="1400" dirty="0"/>
              <a:t>, </a:t>
            </a:r>
            <a:r>
              <a:rPr lang="en-GB" altLang="zh-CN" sz="1400" dirty="0" err="1"/>
              <a:t>y_test.shape</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2-2 </a:t>
            </a:r>
            <a:r>
              <a:rPr lang="zh-CN" altLang="en-US" sz="1400" i="1" dirty="0">
                <a:solidFill>
                  <a:srgbClr val="8C8C8C"/>
                </a:solidFill>
                <a:effectLst/>
              </a:rPr>
              <a:t>样本不均衡问题处理</a:t>
            </a:r>
            <a:br>
              <a:rPr lang="zh-CN" altLang="en-US" sz="1400" i="1" dirty="0">
                <a:solidFill>
                  <a:srgbClr val="8C8C8C"/>
                </a:solidFill>
                <a:effectLst/>
              </a:rPr>
            </a:br>
            <a:r>
              <a:rPr lang="zh-CN" altLang="en-US" sz="1400" i="1" dirty="0">
                <a:solidFill>
                  <a:srgbClr val="8C8C8C"/>
                </a:solidFill>
                <a:effectLst/>
              </a:rPr>
              <a:t>    </a:t>
            </a:r>
            <a:r>
              <a:rPr lang="en-GB" altLang="zh-CN" sz="1400" dirty="0" err="1"/>
              <a:t>classes_weights</a:t>
            </a:r>
            <a:r>
              <a:rPr lang="en-GB" altLang="zh-CN" sz="1400" dirty="0"/>
              <a:t> = </a:t>
            </a:r>
            <a:r>
              <a:rPr lang="en-GB" altLang="zh-CN" sz="1400" dirty="0" err="1"/>
              <a:t>class_weight.compute_sample_weight</a:t>
            </a:r>
            <a:r>
              <a:rPr lang="en-GB" altLang="zh-CN" sz="1400" dirty="0"/>
              <a:t>(</a:t>
            </a:r>
            <a:r>
              <a:rPr lang="en-GB" altLang="zh-CN" sz="1400" dirty="0" err="1">
                <a:solidFill>
                  <a:srgbClr val="660099"/>
                </a:solidFill>
                <a:effectLst/>
              </a:rPr>
              <a:t>class_weight</a:t>
            </a:r>
            <a:r>
              <a:rPr lang="en-GB" altLang="zh-CN" sz="1400" dirty="0"/>
              <a:t>=</a:t>
            </a:r>
            <a:r>
              <a:rPr lang="en-GB" altLang="zh-CN" sz="1400" dirty="0">
                <a:solidFill>
                  <a:srgbClr val="067D17"/>
                </a:solidFill>
                <a:effectLst/>
              </a:rPr>
              <a:t>‘balanced’</a:t>
            </a:r>
            <a:r>
              <a:rPr lang="en-GB" altLang="zh-CN" sz="1400" dirty="0"/>
              <a:t>, </a:t>
            </a:r>
            <a:r>
              <a:rPr lang="en-GB" altLang="zh-CN" sz="1400" dirty="0">
                <a:solidFill>
                  <a:srgbClr val="660099"/>
                </a:solidFill>
                <a:effectLst/>
              </a:rPr>
              <a:t>y</a:t>
            </a:r>
            <a:r>
              <a:rPr lang="en-GB" altLang="zh-CN" sz="1400" dirty="0"/>
              <a:t>=</a:t>
            </a:r>
            <a:r>
              <a:rPr lang="en-GB" altLang="zh-CN" sz="1400" dirty="0" err="1"/>
              <a:t>y_train</a:t>
            </a:r>
            <a:r>
              <a:rPr lang="en-GB" altLang="zh-CN" sz="1400" dirty="0"/>
              <a:t>)</a:t>
            </a:r>
            <a:br>
              <a:rPr lang="en-GB" altLang="zh-CN" sz="1400" i="1" dirty="0">
                <a:solidFill>
                  <a:srgbClr val="8C8C8C"/>
                </a:solidFill>
                <a:effectLst/>
              </a:rPr>
            </a:br>
            <a:br>
              <a:rPr lang="en-GB" altLang="zh-CN" sz="1400" i="1" dirty="0">
                <a:solidFill>
                  <a:srgbClr val="8C8C8C"/>
                </a:solidFill>
                <a:effectLst/>
              </a:rPr>
            </a:br>
            <a:r>
              <a:rPr lang="en-GB" altLang="zh-CN" sz="1400" i="1" dirty="0">
                <a:solidFill>
                  <a:srgbClr val="8C8C8C"/>
                </a:solidFill>
                <a:effectLst/>
              </a:rPr>
              <a:t>    # 3 </a:t>
            </a:r>
            <a:r>
              <a:rPr lang="en-GB" altLang="zh-CN" sz="1400" i="1" dirty="0" err="1">
                <a:solidFill>
                  <a:srgbClr val="8C8C8C"/>
                </a:solidFill>
                <a:effectLst/>
              </a:rPr>
              <a:t>xgb</a:t>
            </a:r>
            <a:r>
              <a:rPr lang="zh-CN" altLang="en-US" sz="1400" i="1" dirty="0">
                <a:solidFill>
                  <a:srgbClr val="8C8C8C"/>
                </a:solidFill>
                <a:effectLst/>
              </a:rPr>
              <a:t>模型训练</a:t>
            </a:r>
            <a:br>
              <a:rPr lang="zh-CN" altLang="en-US" sz="1400" i="1" dirty="0">
                <a:solidFill>
                  <a:srgbClr val="8C8C8C"/>
                </a:solidFill>
                <a:effectLst/>
              </a:rPr>
            </a:br>
            <a:r>
              <a:rPr lang="zh-CN" altLang="en-US" sz="1400" i="1" dirty="0">
                <a:solidFill>
                  <a:srgbClr val="8C8C8C"/>
                </a:solidFill>
                <a:effectLst/>
              </a:rPr>
              <a:t>    </a:t>
            </a:r>
            <a:r>
              <a:rPr lang="en-GB" altLang="zh-CN" sz="1400" dirty="0"/>
              <a:t>estimator = </a:t>
            </a:r>
            <a:r>
              <a:rPr lang="en-GB" altLang="zh-CN" sz="1400" dirty="0" err="1"/>
              <a:t>xgb.XGBClassifier</a:t>
            </a:r>
            <a:r>
              <a:rPr lang="en-GB" altLang="zh-CN" sz="1400" dirty="0"/>
              <a:t>(</a:t>
            </a:r>
            <a:r>
              <a:rPr lang="en-GB" altLang="zh-CN" sz="1400" dirty="0" err="1">
                <a:solidFill>
                  <a:srgbClr val="660099"/>
                </a:solidFill>
                <a:effectLst/>
              </a:rPr>
              <a:t>n_estimators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objective</a:t>
            </a:r>
            <a:r>
              <a:rPr lang="en-GB" altLang="zh-CN" sz="1400" dirty="0"/>
              <a:t>=</a:t>
            </a:r>
            <a:r>
              <a:rPr lang="en-GB" altLang="zh-CN" sz="1400" dirty="0">
                <a:solidFill>
                  <a:srgbClr val="067D17"/>
                </a:solidFill>
                <a:effectLst/>
              </a:rPr>
              <a:t>‘</a:t>
            </a:r>
            <a:r>
              <a:rPr lang="en-GB" altLang="zh-CN" sz="1400" dirty="0" err="1">
                <a:solidFill>
                  <a:srgbClr val="067D17"/>
                </a:solidFill>
                <a:effectLst/>
              </a:rPr>
              <a:t>multi:softmax</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solidFill>
                  <a:srgbClr val="660099"/>
                </a:solidFill>
                <a:effectLst/>
              </a:rPr>
              <a:t>eval_metric</a:t>
            </a:r>
            <a:r>
              <a:rPr lang="en-GB" altLang="zh-CN" sz="1400" dirty="0"/>
              <a:t>=</a:t>
            </a:r>
            <a:r>
              <a:rPr lang="en-GB" altLang="zh-CN" sz="1400" dirty="0">
                <a:solidFill>
                  <a:srgbClr val="067D17"/>
                </a:solidFill>
                <a:effectLst/>
              </a:rPr>
              <a:t>‘</a:t>
            </a:r>
            <a:r>
              <a:rPr lang="en-GB" altLang="zh-CN" sz="1400" dirty="0" err="1">
                <a:solidFill>
                  <a:srgbClr val="067D17"/>
                </a:solidFill>
                <a:effectLst/>
              </a:rPr>
              <a:t>merror</a:t>
            </a:r>
            <a:r>
              <a:rPr lang="en-GB" altLang="zh-CN" sz="1400" dirty="0">
                <a:solidFill>
                  <a:srgbClr val="067D17"/>
                </a:solidFill>
                <a:effectLst/>
              </a:rPr>
              <a:t>’</a:t>
            </a:r>
            <a:r>
              <a:rPr lang="en-GB" altLang="zh-CN" sz="1400" dirty="0"/>
              <a:t>, </a:t>
            </a:r>
            <a:r>
              <a:rPr lang="en-GB" altLang="zh-CN" sz="1400" dirty="0">
                <a:solidFill>
                  <a:srgbClr val="660099"/>
                </a:solidFill>
                <a:effectLst/>
              </a:rPr>
              <a:t>eta</a:t>
            </a:r>
            <a:r>
              <a:rPr lang="en-GB" altLang="zh-CN" sz="1400" dirty="0"/>
              <a:t>=</a:t>
            </a:r>
            <a:r>
              <a:rPr lang="en-GB" altLang="zh-CN" sz="1400" dirty="0">
                <a:solidFill>
                  <a:srgbClr val="1750EB"/>
                </a:solidFill>
                <a:effectLst/>
              </a:rPr>
              <a:t>0.1</a:t>
            </a:r>
            <a:r>
              <a:rPr lang="en-GB" altLang="zh-CN" sz="1400" dirty="0"/>
              <a:t>, </a:t>
            </a:r>
            <a:r>
              <a:rPr lang="en-GB" altLang="zh-CN" sz="1400" dirty="0" err="1">
                <a:solidFill>
                  <a:srgbClr val="660099"/>
                </a:solidFill>
                <a:effectLst/>
              </a:rPr>
              <a:t>use_label_encoder</a:t>
            </a:r>
            <a:r>
              <a:rPr lang="en-GB" altLang="zh-CN" sz="1400" dirty="0"/>
              <a:t>=</a:t>
            </a:r>
            <a:r>
              <a:rPr lang="en-GB" altLang="zh-CN" sz="1400" dirty="0">
                <a:solidFill>
                  <a:srgbClr val="0033B3"/>
                </a:solidFill>
                <a:effectLst/>
              </a:rPr>
              <a:t>False</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训练的时候，指定样本的权重</a:t>
            </a:r>
            <a:br>
              <a:rPr lang="zh-CN" altLang="en-US" sz="1400" i="1" dirty="0">
                <a:solidFill>
                  <a:srgbClr val="8C8C8C"/>
                </a:solidFill>
                <a:effectLst/>
              </a:rPr>
            </a:br>
            <a:r>
              <a:rPr lang="zh-CN" altLang="en-US" sz="1400" i="1" dirty="0">
                <a:solidFill>
                  <a:srgbClr val="8C8C8C"/>
                </a:solidFill>
                <a:effectLst/>
              </a:rPr>
              <a:t>    </a:t>
            </a:r>
            <a:r>
              <a:rPr lang="en-GB" altLang="zh-CN" sz="1400" dirty="0" err="1"/>
              <a:t>estimator.fit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 </a:t>
            </a:r>
            <a:r>
              <a:rPr lang="en-GB" altLang="zh-CN" sz="1400" dirty="0" err="1">
                <a:solidFill>
                  <a:srgbClr val="660099"/>
                </a:solidFill>
                <a:effectLst/>
              </a:rPr>
              <a:t>sample_weight</a:t>
            </a:r>
            <a:r>
              <a:rPr lang="en-GB" altLang="zh-CN" sz="1400" dirty="0"/>
              <a:t>=</a:t>
            </a:r>
            <a:r>
              <a:rPr lang="en-GB" altLang="zh-CN" sz="1400" dirty="0" err="1"/>
              <a:t>classes_weights</a:t>
            </a:r>
            <a:r>
              <a:rPr lang="en-GB" altLang="zh-CN" sz="1400" dirty="0"/>
              <a:t>)</a:t>
            </a:r>
            <a:br>
              <a:rPr lang="en-GB" altLang="zh-CN" sz="1400" dirty="0"/>
            </a:br>
            <a:r>
              <a:rPr lang="en-GB" altLang="zh-CN" sz="1400" dirty="0"/>
              <a:t>    </a:t>
            </a:r>
            <a:r>
              <a:rPr lang="en-GB" altLang="zh-CN" sz="1400" i="1" dirty="0">
                <a:solidFill>
                  <a:srgbClr val="8C8C8C"/>
                </a:solidFill>
                <a:effectLst/>
              </a:rPr>
              <a:t># 4 </a:t>
            </a:r>
            <a:r>
              <a:rPr lang="en-GB" altLang="zh-CN" sz="1400" i="1" dirty="0" err="1">
                <a:solidFill>
                  <a:srgbClr val="8C8C8C"/>
                </a:solidFill>
                <a:effectLst/>
              </a:rPr>
              <a:t>xgb</a:t>
            </a:r>
            <a:r>
              <a:rPr lang="zh-CN" altLang="en-US" sz="1400" i="1" dirty="0">
                <a:solidFill>
                  <a:srgbClr val="8C8C8C"/>
                </a:solidFill>
                <a:effectLst/>
              </a:rPr>
              <a:t>模型评估</a:t>
            </a:r>
            <a:br>
              <a:rPr lang="zh-CN" altLang="en-US" sz="1400" i="1" dirty="0">
                <a:solidFill>
                  <a:srgbClr val="8C8C8C"/>
                </a:solidFill>
                <a:effectLst/>
              </a:rPr>
            </a:br>
            <a:r>
              <a:rPr lang="zh-CN" altLang="en-US" sz="1400" i="1" dirty="0">
                <a:solidFill>
                  <a:srgbClr val="8C8C8C"/>
                </a:solidFill>
                <a:effectLst/>
              </a:rPr>
              <a:t>    </a:t>
            </a:r>
            <a:r>
              <a:rPr lang="en-GB" altLang="zh-CN" sz="1400" dirty="0" err="1"/>
              <a:t>y_pred</a:t>
            </a:r>
            <a:r>
              <a:rPr lang="en-GB" altLang="zh-CN" sz="1400" dirty="0"/>
              <a:t> = </a:t>
            </a:r>
            <a:r>
              <a:rPr lang="en-GB" altLang="zh-CN" sz="1400" dirty="0" err="1"/>
              <a:t>estimator.predict</a:t>
            </a:r>
            <a:r>
              <a:rPr lang="en-GB" altLang="zh-CN" sz="1400" dirty="0"/>
              <a:t>(</a:t>
            </a:r>
            <a:r>
              <a:rPr lang="en-GB" altLang="zh-CN" sz="1400" dirty="0" err="1"/>
              <a:t>x_test</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err="1"/>
              <a:t>classification_report</a:t>
            </a:r>
            <a:r>
              <a:rPr lang="en-GB" altLang="zh-CN" sz="1400" dirty="0"/>
              <a:t>(</a:t>
            </a:r>
            <a:r>
              <a:rPr lang="en-GB" altLang="zh-CN" sz="1400" dirty="0" err="1">
                <a:solidFill>
                  <a:srgbClr val="660099"/>
                </a:solidFill>
                <a:effectLst/>
              </a:rPr>
              <a:t>y_true</a:t>
            </a:r>
            <a:r>
              <a:rPr lang="en-GB" altLang="zh-CN" sz="1400" dirty="0"/>
              <a:t>=</a:t>
            </a:r>
            <a:r>
              <a:rPr lang="en-GB" altLang="zh-CN" sz="1400" dirty="0" err="1"/>
              <a:t>y_test</a:t>
            </a:r>
            <a:r>
              <a:rPr lang="en-GB" altLang="zh-CN" sz="1400" dirty="0"/>
              <a:t>, </a:t>
            </a:r>
            <a:r>
              <a:rPr lang="en-GB" altLang="zh-CN" sz="1400" dirty="0" err="1">
                <a:solidFill>
                  <a:srgbClr val="660099"/>
                </a:solidFill>
                <a:effectLst/>
              </a:rPr>
              <a:t>y_pred</a:t>
            </a:r>
            <a:r>
              <a:rPr lang="en-GB" altLang="zh-CN" sz="1400" dirty="0"/>
              <a:t>=</a:t>
            </a:r>
            <a:r>
              <a:rPr lang="en-GB" altLang="zh-CN" sz="1400" dirty="0" err="1"/>
              <a:t>y_pred</a:t>
            </a:r>
            <a:r>
              <a:rPr lang="en-GB" altLang="zh-CN" sz="1400" dirty="0"/>
              <a:t>))</a:t>
            </a:r>
            <a:r>
              <a:rPr lang="zh-CN" altLang="en-US" sz="1400" dirty="0"/>
              <a:t> </a:t>
            </a: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xgb</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a:t>
            </a:r>
            <a:r>
              <a:rPr kumimoji="1" lang="zh-CN" altLang="en-GB" dirty="0">
                <a:solidFill>
                  <a:schemeClr val="tx1">
                    <a:lumMod val="85000"/>
                    <a:lumOff val="15000"/>
                  </a:schemeClr>
                </a:solidFill>
                <a:latin typeface="Alibaba PuHuiTi" pitchFamily="18" charset="-122"/>
                <a:ea typeface="Alibaba PuHuiTi" pitchFamily="18" charset="-122"/>
                <a:cs typeface="Alibaba PuHuiTi" pitchFamily="18" charset="-122"/>
              </a:rPr>
              <a:t>红酒</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品质分类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TextBox 3"/>
          <p:cNvSpPr txBox="1"/>
          <p:nvPr/>
        </p:nvSpPr>
        <p:spPr>
          <a:xfrm>
            <a:off x="542368" y="1306410"/>
            <a:ext cx="5553632" cy="3970318"/>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from </a:t>
            </a:r>
            <a:r>
              <a:rPr lang="en-GB" altLang="zh-CN" sz="1400" dirty="0" err="1"/>
              <a:t>sklearn.model_selection</a:t>
            </a:r>
            <a:r>
              <a:rPr lang="en-GB" altLang="zh-CN" sz="1400" dirty="0"/>
              <a:t> </a:t>
            </a:r>
            <a:r>
              <a:rPr lang="en-GB" altLang="zh-CN" sz="1400" dirty="0">
                <a:solidFill>
                  <a:srgbClr val="0033B3"/>
                </a:solidFill>
                <a:effectLst/>
              </a:rPr>
              <a:t>import </a:t>
            </a:r>
            <a:r>
              <a:rPr lang="en-GB" altLang="zh-CN" sz="1400" dirty="0" err="1"/>
              <a:t>StratifiedKFold</a:t>
            </a:r>
            <a:br>
              <a:rPr lang="en-GB" altLang="zh-CN" sz="1400" dirty="0"/>
            </a:br>
            <a:r>
              <a:rPr lang="en-GB" altLang="zh-CN" sz="1400" dirty="0">
                <a:solidFill>
                  <a:srgbClr val="0033B3"/>
                </a:solidFill>
                <a:effectLst/>
              </a:rPr>
              <a:t>from </a:t>
            </a:r>
            <a:r>
              <a:rPr lang="en-GB" altLang="zh-CN" sz="1400" dirty="0" err="1"/>
              <a:t>sklearn.model_selection</a:t>
            </a:r>
            <a:r>
              <a:rPr lang="en-GB" altLang="zh-CN" sz="1400" dirty="0"/>
              <a:t> </a:t>
            </a:r>
            <a:r>
              <a:rPr lang="en-GB" altLang="zh-CN" sz="1400" dirty="0">
                <a:solidFill>
                  <a:srgbClr val="0033B3"/>
                </a:solidFill>
                <a:effectLst/>
              </a:rPr>
              <a:t>import </a:t>
            </a:r>
            <a:r>
              <a:rPr lang="en-GB" altLang="zh-CN" sz="1400" dirty="0" err="1"/>
              <a:t>GridSearchCV</a:t>
            </a:r>
            <a:br>
              <a:rPr lang="en-GB" altLang="zh-CN" sz="1400" dirty="0"/>
            </a:br>
            <a:r>
              <a:rPr lang="en-GB" altLang="zh-CN" sz="1400" dirty="0">
                <a:solidFill>
                  <a:srgbClr val="0033B3"/>
                </a:solidFill>
                <a:effectLst/>
              </a:rPr>
              <a:t>def </a:t>
            </a:r>
            <a:r>
              <a:rPr lang="en-GB" altLang="zh-CN" sz="1400" dirty="0">
                <a:solidFill>
                  <a:srgbClr val="00627A"/>
                </a:solidFill>
                <a:effectLst/>
              </a:rPr>
              <a:t>dm04_</a:t>
            </a:r>
            <a:r>
              <a:rPr lang="zh-CN" altLang="en-US" sz="1400" dirty="0">
                <a:solidFill>
                  <a:srgbClr val="00627A"/>
                </a:solidFill>
                <a:effectLst/>
              </a:rPr>
              <a:t>交叉验证网格搜索</a:t>
            </a:r>
            <a:r>
              <a:rPr lang="en-US" altLang="zh-CN" sz="1400" dirty="0"/>
              <a:t>():</a:t>
            </a:r>
            <a:br>
              <a:rPr lang="en-US" altLang="zh-CN" sz="1400" dirty="0"/>
            </a:br>
            <a:r>
              <a:rPr lang="en-US" altLang="zh-CN" sz="1400" dirty="0"/>
              <a:t>    </a:t>
            </a:r>
            <a:r>
              <a:rPr lang="en-US" altLang="zh-CN" sz="1400" i="1" dirty="0">
                <a:solidFill>
                  <a:srgbClr val="8C8C8C"/>
                </a:solidFill>
                <a:effectLst/>
              </a:rPr>
              <a:t># 1 </a:t>
            </a:r>
            <a:r>
              <a:rPr lang="zh-CN" altLang="en-US" sz="1400" i="1" dirty="0">
                <a:solidFill>
                  <a:srgbClr val="8C8C8C"/>
                </a:solidFill>
                <a:effectLst/>
              </a:rPr>
              <a:t>加载数据集</a:t>
            </a:r>
            <a:br>
              <a:rPr lang="zh-CN" altLang="en-US" sz="1400" i="1" dirty="0">
                <a:solidFill>
                  <a:srgbClr val="8C8C8C"/>
                </a:solidFill>
                <a:effectLst/>
              </a:rPr>
            </a:br>
            <a:r>
              <a:rPr lang="zh-CN" altLang="en-US" sz="1400" i="1" dirty="0">
                <a:solidFill>
                  <a:srgbClr val="8C8C8C"/>
                </a:solidFill>
                <a:effectLst/>
              </a:rPr>
              <a:t>    </a:t>
            </a:r>
            <a:r>
              <a:rPr lang="en-GB" altLang="zh-CN" sz="1400" dirty="0" err="1"/>
              <a:t>train_data</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train.csv</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test_data</a:t>
            </a:r>
            <a:r>
              <a:rPr lang="en-GB" altLang="zh-CN" sz="1400" dirty="0"/>
              <a:t> = </a:t>
            </a:r>
            <a:r>
              <a:rPr lang="en-GB" altLang="zh-CN" sz="1400" dirty="0" err="1"/>
              <a:t>pd.read_csv</a:t>
            </a:r>
            <a:r>
              <a:rPr lang="en-GB" altLang="zh-CN" sz="1400" dirty="0"/>
              <a:t>(</a:t>
            </a:r>
            <a:r>
              <a:rPr lang="en-GB" altLang="zh-CN" sz="1400" dirty="0">
                <a:solidFill>
                  <a:srgbClr val="067D17"/>
                </a:solidFill>
                <a:effectLst/>
              </a:rPr>
              <a:t>'./data/</a:t>
            </a:r>
            <a:r>
              <a:rPr lang="zh-CN" altLang="en-US" sz="1400" dirty="0">
                <a:solidFill>
                  <a:srgbClr val="067D17"/>
                </a:solidFill>
                <a:effectLst/>
              </a:rPr>
              <a:t>红酒品质分类</a:t>
            </a:r>
            <a:r>
              <a:rPr lang="en-US" altLang="zh-CN" sz="1400" dirty="0">
                <a:solidFill>
                  <a:srgbClr val="067D17"/>
                </a:solidFill>
                <a:effectLst/>
              </a:rPr>
              <a:t>-</a:t>
            </a:r>
            <a:r>
              <a:rPr lang="en-GB" altLang="zh-CN" sz="1400" dirty="0" err="1">
                <a:solidFill>
                  <a:srgbClr val="067D17"/>
                </a:solidFill>
                <a:effectLst/>
              </a:rPr>
              <a:t>test.csv</a:t>
            </a:r>
            <a:r>
              <a:rPr lang="en-GB" altLang="zh-CN" sz="1400" dirty="0">
                <a:solidFill>
                  <a:srgbClr val="067D17"/>
                </a:solidFill>
                <a:effectLst/>
              </a:rPr>
              <a:t>'</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2 </a:t>
            </a:r>
            <a:r>
              <a:rPr lang="zh-CN" altLang="en-US" sz="1400" i="1" dirty="0">
                <a:solidFill>
                  <a:srgbClr val="8C8C8C"/>
                </a:solidFill>
                <a:effectLst/>
              </a:rPr>
              <a:t>准备数据 训练集测试集</a:t>
            </a:r>
            <a:br>
              <a:rPr lang="zh-CN" altLang="en-US" sz="1400" i="1" dirty="0">
                <a:solidFill>
                  <a:srgbClr val="8C8C8C"/>
                </a:solidFill>
                <a:effectLst/>
              </a:rPr>
            </a:br>
            <a:r>
              <a:rPr lang="zh-CN" altLang="en-US" sz="1400" i="1" dirty="0">
                <a:solidFill>
                  <a:srgbClr val="8C8C8C"/>
                </a:solidFill>
                <a:effectLst/>
              </a:rPr>
              <a:t>    </a:t>
            </a:r>
            <a:r>
              <a:rPr lang="en-GB" altLang="zh-CN" sz="1400" dirty="0" err="1"/>
              <a:t>x_train</a:t>
            </a:r>
            <a:r>
              <a:rPr lang="en-GB" altLang="zh-CN" sz="1400" dirty="0"/>
              <a:t> = </a:t>
            </a:r>
            <a:r>
              <a:rPr lang="en-GB" altLang="zh-CN" sz="1400" dirty="0" err="1"/>
              <a:t>train_data.iloc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y_train</a:t>
            </a:r>
            <a:r>
              <a:rPr lang="en-GB" altLang="zh-CN" sz="1400" dirty="0"/>
              <a:t> = </a:t>
            </a:r>
            <a:r>
              <a:rPr lang="en-GB" altLang="zh-CN" sz="1400" dirty="0" err="1"/>
              <a:t>train_data.iloc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x_test</a:t>
            </a:r>
            <a:r>
              <a:rPr lang="en-GB" altLang="zh-CN" sz="1400" dirty="0"/>
              <a:t> = </a:t>
            </a:r>
            <a:r>
              <a:rPr lang="en-GB" altLang="zh-CN" sz="1400" dirty="0" err="1"/>
              <a:t>test_data.iloc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err="1"/>
              <a:t>y_test</a:t>
            </a:r>
            <a:r>
              <a:rPr lang="en-GB" altLang="zh-CN" sz="1400" dirty="0"/>
              <a:t> = </a:t>
            </a:r>
            <a:r>
              <a:rPr lang="en-GB" altLang="zh-CN" sz="1400" dirty="0" err="1"/>
              <a:t>test_data.iloc</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err="1"/>
              <a:t>x_train.shape</a:t>
            </a:r>
            <a:r>
              <a:rPr lang="en-GB" altLang="zh-CN" sz="1400" dirty="0"/>
              <a:t>, </a:t>
            </a:r>
            <a:r>
              <a:rPr lang="en-GB" altLang="zh-CN" sz="1400" dirty="0" err="1"/>
              <a:t>y_train.shape</a:t>
            </a:r>
            <a:r>
              <a:rPr lang="en-GB" altLang="zh-CN" sz="1400" dirty="0"/>
              <a:t>, </a:t>
            </a:r>
            <a:r>
              <a:rPr lang="en-GB" altLang="zh-CN" sz="1400" dirty="0" err="1"/>
              <a:t>x_test.shape</a:t>
            </a:r>
            <a:r>
              <a:rPr lang="en-GB" altLang="zh-CN" sz="1400" dirty="0"/>
              <a:t>, </a:t>
            </a:r>
            <a:r>
              <a:rPr lang="en-GB" altLang="zh-CN" sz="1400" dirty="0" err="1"/>
              <a:t>y_test.shape</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3 </a:t>
            </a:r>
            <a:r>
              <a:rPr lang="zh-CN" altLang="en-US" sz="1400" i="1" dirty="0">
                <a:solidFill>
                  <a:srgbClr val="8C8C8C"/>
                </a:solidFill>
                <a:effectLst/>
              </a:rPr>
              <a:t>交叉验证时</a:t>
            </a:r>
            <a:r>
              <a:rPr lang="en-US" altLang="zh-CN" sz="1400" i="1" dirty="0">
                <a:solidFill>
                  <a:srgbClr val="8C8C8C"/>
                </a:solidFill>
                <a:effectLst/>
              </a:rPr>
              <a:t>,</a:t>
            </a:r>
            <a:r>
              <a:rPr lang="zh-CN" altLang="en-US" sz="1400" i="1" dirty="0">
                <a:solidFill>
                  <a:srgbClr val="8C8C8C"/>
                </a:solidFill>
                <a:effectLst/>
              </a:rPr>
              <a:t>采用分层抽取</a:t>
            </a:r>
            <a:br>
              <a:rPr lang="zh-CN" altLang="en-US" sz="1400" i="1" dirty="0">
                <a:solidFill>
                  <a:srgbClr val="8C8C8C"/>
                </a:solidFill>
                <a:effectLst/>
              </a:rPr>
            </a:br>
            <a:r>
              <a:rPr lang="zh-CN" altLang="en-US" sz="1400" i="1" dirty="0">
                <a:solidFill>
                  <a:srgbClr val="8C8C8C"/>
                </a:solidFill>
                <a:effectLst/>
              </a:rPr>
              <a:t>    </a:t>
            </a:r>
            <a:r>
              <a:rPr lang="en-GB" altLang="zh-CN" sz="1400" dirty="0" err="1"/>
              <a:t>spliter</a:t>
            </a:r>
            <a:r>
              <a:rPr lang="en-GB" altLang="zh-CN" sz="1400" dirty="0"/>
              <a:t> = </a:t>
            </a:r>
            <a:r>
              <a:rPr lang="en-GB" altLang="zh-CN" sz="1400" dirty="0" err="1"/>
              <a:t>StratifiedKFold</a:t>
            </a:r>
            <a:r>
              <a:rPr lang="en-GB" altLang="zh-CN" sz="1400" dirty="0"/>
              <a:t>(</a:t>
            </a:r>
            <a:r>
              <a:rPr lang="en-GB" altLang="zh-CN" sz="1400" dirty="0" err="1">
                <a:solidFill>
                  <a:srgbClr val="660099"/>
                </a:solidFill>
                <a:effectLst/>
              </a:rPr>
              <a:t>n_splits</a:t>
            </a:r>
            <a:r>
              <a:rPr lang="en-GB" altLang="zh-CN" sz="1400" dirty="0"/>
              <a:t>=</a:t>
            </a:r>
            <a:r>
              <a:rPr lang="en-GB" altLang="zh-CN" sz="1400" dirty="0">
                <a:solidFill>
                  <a:srgbClr val="1750EB"/>
                </a:solidFill>
                <a:effectLst/>
              </a:rPr>
              <a:t>5</a:t>
            </a:r>
            <a:r>
              <a:rPr lang="en-GB" altLang="zh-CN" sz="1400" dirty="0"/>
              <a:t>, </a:t>
            </a:r>
            <a:r>
              <a:rPr lang="en-GB" altLang="zh-CN" sz="1400" dirty="0">
                <a:solidFill>
                  <a:srgbClr val="660099"/>
                </a:solidFill>
                <a:effectLst/>
              </a:rPr>
              <a:t>shuffle</a:t>
            </a:r>
            <a:r>
              <a:rPr lang="en-GB" altLang="zh-CN" sz="1400" dirty="0"/>
              <a:t>=</a:t>
            </a:r>
            <a:r>
              <a:rPr lang="en-GB" altLang="zh-CN" sz="1400" dirty="0">
                <a:solidFill>
                  <a:srgbClr val="0033B3"/>
                </a:solidFill>
                <a:effectLst/>
              </a:rPr>
              <a:t>True</a:t>
            </a:r>
            <a:r>
              <a:rPr lang="en-GB" altLang="zh-CN" sz="1400" dirty="0"/>
              <a:t>)</a:t>
            </a:r>
            <a:br>
              <a:rPr lang="en-GB" altLang="zh-CN" sz="1400" dirty="0"/>
            </a:br>
            <a:br>
              <a:rPr lang="en-GB" altLang="zh-CN" sz="1400" dirty="0"/>
            </a:br>
            <a:r>
              <a:rPr lang="en-GB" altLang="zh-CN" sz="1400" dirty="0"/>
              <a:t>   </a:t>
            </a: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
        <p:nvSpPr>
          <p:cNvPr id="4" name="TextBox 3"/>
          <p:cNvSpPr txBox="1"/>
          <p:nvPr/>
        </p:nvSpPr>
        <p:spPr>
          <a:xfrm>
            <a:off x="6264511" y="1306410"/>
            <a:ext cx="5385121" cy="5262979"/>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t>    </a:t>
            </a:r>
            <a:r>
              <a:rPr lang="en-GB" altLang="zh-CN" sz="1400" i="1" dirty="0">
                <a:solidFill>
                  <a:srgbClr val="8C8C8C"/>
                </a:solidFill>
                <a:effectLst/>
              </a:rPr>
              <a:t># 4 </a:t>
            </a:r>
            <a:r>
              <a:rPr lang="zh-CN" altLang="en-US" sz="1400" i="1" dirty="0">
                <a:solidFill>
                  <a:srgbClr val="8C8C8C"/>
                </a:solidFill>
                <a:effectLst/>
              </a:rPr>
              <a:t>模型训练</a:t>
            </a:r>
            <a:br>
              <a:rPr lang="zh-CN" altLang="en-US" sz="1400" i="1" dirty="0">
                <a:solidFill>
                  <a:srgbClr val="8C8C8C"/>
                </a:solidFill>
                <a:effectLst/>
              </a:rPr>
            </a:br>
            <a:r>
              <a:rPr lang="zh-CN" altLang="en-US" sz="1400" i="1" dirty="0">
                <a:solidFill>
                  <a:srgbClr val="8C8C8C"/>
                </a:solidFill>
                <a:effectLst/>
              </a:rPr>
              <a:t>    </a:t>
            </a:r>
            <a:r>
              <a:rPr lang="en-US" altLang="zh-CN" sz="1400" i="1" dirty="0">
                <a:solidFill>
                  <a:srgbClr val="8C8C8C"/>
                </a:solidFill>
                <a:effectLst/>
              </a:rPr>
              <a:t># 4-1</a:t>
            </a:r>
            <a:r>
              <a:rPr lang="zh-CN" altLang="en-US" sz="1400" i="1" dirty="0">
                <a:solidFill>
                  <a:srgbClr val="8C8C8C"/>
                </a:solidFill>
                <a:effectLst/>
              </a:rPr>
              <a:t>定义超参数</a:t>
            </a:r>
            <a:br>
              <a:rPr lang="zh-CN" altLang="en-US" sz="1400" i="1" dirty="0">
                <a:solidFill>
                  <a:srgbClr val="8C8C8C"/>
                </a:solidFill>
                <a:effectLst/>
              </a:rPr>
            </a:br>
            <a:r>
              <a:rPr lang="zh-CN" altLang="en-US" sz="1400" i="1" dirty="0">
                <a:solidFill>
                  <a:srgbClr val="8C8C8C"/>
                </a:solidFill>
                <a:effectLst/>
              </a:rPr>
              <a:t>    </a:t>
            </a:r>
            <a:r>
              <a:rPr lang="en-GB" altLang="zh-CN" sz="1400" dirty="0" err="1"/>
              <a:t>param_grid</a:t>
            </a:r>
            <a:r>
              <a:rPr lang="en-GB" altLang="zh-CN" sz="1400" dirty="0"/>
              <a:t> = {</a:t>
            </a:r>
            <a:r>
              <a:rPr lang="en-GB" altLang="zh-CN" sz="1400" dirty="0">
                <a:solidFill>
                  <a:srgbClr val="067D17"/>
                </a:solidFill>
                <a:effectLst/>
              </a:rPr>
              <a:t>‘</a:t>
            </a:r>
            <a:r>
              <a:rPr lang="en-GB" altLang="zh-CN" sz="1400" dirty="0" err="1">
                <a:solidFill>
                  <a:srgbClr val="067D17"/>
                </a:solidFill>
                <a:effectLst/>
              </a:rPr>
              <a:t>max_depth</a:t>
            </a:r>
            <a:r>
              <a:rPr lang="en-GB" altLang="zh-CN" sz="1400" dirty="0">
                <a:solidFill>
                  <a:srgbClr val="067D17"/>
                </a:solidFill>
                <a:effectLst/>
              </a:rPr>
              <a:t>’</a:t>
            </a:r>
            <a:r>
              <a:rPr lang="en-GB" altLang="zh-CN" sz="1400" dirty="0"/>
              <a:t>: </a:t>
            </a:r>
            <a:r>
              <a:rPr lang="en-GB" altLang="zh-CN" sz="1400" dirty="0" err="1"/>
              <a:t>np.arange</a:t>
            </a:r>
            <a:r>
              <a:rPr lang="en-GB" altLang="zh-CN" sz="1400" dirty="0"/>
              <a:t>(</a:t>
            </a:r>
            <a:r>
              <a:rPr lang="en-GB" altLang="zh-CN" sz="1400" dirty="0">
                <a:solidFill>
                  <a:srgbClr val="1750EB"/>
                </a:solidFill>
                <a:effectLst/>
              </a:rPr>
              <a:t>3</a:t>
            </a:r>
            <a:r>
              <a:rPr lang="en-GB" altLang="zh-CN" sz="1400" dirty="0"/>
              <a:t>, </a:t>
            </a:r>
            <a:r>
              <a:rPr lang="en-GB" altLang="zh-CN" sz="1400" dirty="0">
                <a:solidFill>
                  <a:srgbClr val="1750EB"/>
                </a:solidFill>
                <a:effectLst/>
              </a:rPr>
              <a:t>5</a:t>
            </a:r>
            <a:r>
              <a:rPr lang="en-GB" altLang="zh-CN" sz="1400" dirty="0"/>
              <a:t>, </a:t>
            </a:r>
            <a:r>
              <a:rPr lang="en-GB" altLang="zh-CN" sz="1400" dirty="0">
                <a:solidFill>
                  <a:srgbClr val="1750EB"/>
                </a:solidFill>
                <a:effectLst/>
              </a:rPr>
              <a:t>1</a:t>
            </a:r>
            <a:r>
              <a:rPr lang="en-GB" altLang="zh-CN" sz="1400" dirty="0"/>
              <a:t>),</a:t>
            </a:r>
            <a:br>
              <a:rPr lang="en-GB" altLang="zh-CN" sz="1400" dirty="0"/>
            </a:br>
            <a:r>
              <a:rPr lang="en-GB" altLang="zh-CN" sz="1400" dirty="0"/>
              <a:t>                  </a:t>
            </a:r>
            <a:r>
              <a:rPr lang="en-GB" altLang="zh-CN" sz="1400" dirty="0">
                <a:solidFill>
                  <a:srgbClr val="067D17"/>
                </a:solidFill>
                <a:effectLst/>
              </a:rPr>
              <a:t>‘</a:t>
            </a:r>
            <a:r>
              <a:rPr lang="en-GB" altLang="zh-CN" sz="1400" dirty="0" err="1">
                <a:solidFill>
                  <a:srgbClr val="067D17"/>
                </a:solidFill>
                <a:effectLst/>
              </a:rPr>
              <a:t>n_estimators</a:t>
            </a:r>
            <a:r>
              <a:rPr lang="en-GB" altLang="zh-CN" sz="1400" dirty="0">
                <a:solidFill>
                  <a:srgbClr val="067D17"/>
                </a:solidFill>
                <a:effectLst/>
              </a:rPr>
              <a:t>’</a:t>
            </a:r>
            <a:r>
              <a:rPr lang="en-GB" altLang="zh-CN" sz="1400" dirty="0"/>
              <a:t>: </a:t>
            </a:r>
            <a:r>
              <a:rPr lang="en-GB" altLang="zh-CN" sz="1400" dirty="0" err="1"/>
              <a:t>np.arange</a:t>
            </a:r>
            <a:r>
              <a:rPr lang="en-GB" altLang="zh-CN" sz="1400" dirty="0"/>
              <a:t>(</a:t>
            </a:r>
            <a:r>
              <a:rPr lang="en-GB" altLang="zh-CN" sz="1400" dirty="0">
                <a:solidFill>
                  <a:srgbClr val="1750EB"/>
                </a:solidFill>
                <a:effectLst/>
              </a:rPr>
              <a:t>50</a:t>
            </a:r>
            <a:r>
              <a:rPr lang="en-GB" altLang="zh-CN" sz="1400" dirty="0"/>
              <a:t>, </a:t>
            </a:r>
            <a:r>
              <a:rPr lang="en-GB" altLang="zh-CN" sz="1400" dirty="0">
                <a:solidFill>
                  <a:srgbClr val="1750EB"/>
                </a:solidFill>
                <a:effectLst/>
              </a:rPr>
              <a:t>150</a:t>
            </a:r>
            <a:r>
              <a:rPr lang="en-GB" altLang="zh-CN" sz="1400" dirty="0"/>
              <a:t>, </a:t>
            </a:r>
            <a:r>
              <a:rPr lang="en-GB" altLang="zh-CN" sz="1400" dirty="0">
                <a:solidFill>
                  <a:srgbClr val="1750EB"/>
                </a:solidFill>
                <a:effectLst/>
              </a:rPr>
              <a:t>50</a:t>
            </a:r>
            <a:r>
              <a:rPr lang="en-GB" altLang="zh-CN" sz="1400" dirty="0"/>
              <a:t>),</a:t>
            </a:r>
            <a:br>
              <a:rPr lang="en-GB" altLang="zh-CN" sz="1400" dirty="0"/>
            </a:br>
            <a:r>
              <a:rPr lang="en-GB" altLang="zh-CN" sz="1400" dirty="0"/>
              <a:t>                  </a:t>
            </a:r>
            <a:r>
              <a:rPr lang="en-GB" altLang="zh-CN" sz="1400" dirty="0">
                <a:solidFill>
                  <a:srgbClr val="067D17"/>
                </a:solidFill>
                <a:effectLst/>
              </a:rPr>
              <a:t>‘eta’</a:t>
            </a:r>
            <a:r>
              <a:rPr lang="en-GB" altLang="zh-CN" sz="1400" dirty="0"/>
              <a:t>: </a:t>
            </a:r>
            <a:r>
              <a:rPr lang="en-GB" altLang="zh-CN" sz="1400" dirty="0" err="1"/>
              <a:t>np.arange</a:t>
            </a:r>
            <a:r>
              <a:rPr lang="en-GB" altLang="zh-CN" sz="1400" dirty="0"/>
              <a:t>(</a:t>
            </a:r>
            <a:r>
              <a:rPr lang="en-GB" altLang="zh-CN" sz="1400" dirty="0">
                <a:solidFill>
                  <a:srgbClr val="1750EB"/>
                </a:solidFill>
                <a:effectLst/>
              </a:rPr>
              <a:t>0.1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0.3</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4-2 </a:t>
            </a:r>
            <a:r>
              <a:rPr lang="zh-CN" altLang="en-US" sz="1400" i="1" dirty="0">
                <a:solidFill>
                  <a:srgbClr val="8C8C8C"/>
                </a:solidFill>
                <a:effectLst/>
              </a:rPr>
              <a:t>实例化</a:t>
            </a:r>
            <a:r>
              <a:rPr lang="en-GB" altLang="zh-CN" sz="1400" i="1" dirty="0" err="1">
                <a:solidFill>
                  <a:srgbClr val="8C8C8C"/>
                </a:solidFill>
                <a:effectLst/>
              </a:rPr>
              <a:t>xgb</a:t>
            </a:r>
            <a:br>
              <a:rPr lang="en-GB" altLang="zh-CN" sz="1400" i="1" dirty="0">
                <a:solidFill>
                  <a:srgbClr val="8C8C8C"/>
                </a:solidFill>
                <a:effectLst/>
              </a:rPr>
            </a:br>
            <a:r>
              <a:rPr lang="en-GB" altLang="zh-CN" sz="1400" i="1" dirty="0">
                <a:solidFill>
                  <a:srgbClr val="8C8C8C"/>
                </a:solidFill>
                <a:effectLst/>
              </a:rPr>
              <a:t>    </a:t>
            </a:r>
            <a:r>
              <a:rPr lang="en-GB" altLang="zh-CN" sz="1400" dirty="0"/>
              <a:t>estimator = </a:t>
            </a:r>
            <a:r>
              <a:rPr lang="en-GB" altLang="zh-CN" sz="1400" dirty="0" err="1"/>
              <a:t>xgb.XGBClassifier</a:t>
            </a:r>
            <a:r>
              <a:rPr lang="en-GB" altLang="zh-CN" sz="1400" dirty="0"/>
              <a:t>(</a:t>
            </a:r>
            <a:r>
              <a:rPr lang="en-GB" altLang="zh-CN" sz="1400" dirty="0" err="1">
                <a:solidFill>
                  <a:srgbClr val="660099"/>
                </a:solidFill>
                <a:effectLst/>
              </a:rPr>
              <a:t>n_estimators</a:t>
            </a:r>
            <a:r>
              <a:rPr lang="en-GB" altLang="zh-CN" sz="1400" dirty="0"/>
              <a:t>=</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a:solidFill>
                  <a:srgbClr val="660099"/>
                </a:solidFill>
                <a:effectLst/>
              </a:rPr>
              <a:t>objective</a:t>
            </a:r>
            <a:r>
              <a:rPr lang="en-GB" altLang="zh-CN" sz="1400" dirty="0"/>
              <a:t>=</a:t>
            </a:r>
            <a:r>
              <a:rPr lang="en-GB" altLang="zh-CN" sz="1400" dirty="0">
                <a:solidFill>
                  <a:srgbClr val="067D17"/>
                </a:solidFill>
                <a:effectLst/>
              </a:rPr>
              <a:t>‘</a:t>
            </a:r>
            <a:r>
              <a:rPr lang="en-GB" altLang="zh-CN" sz="1400" dirty="0" err="1">
                <a:solidFill>
                  <a:srgbClr val="067D17"/>
                </a:solidFill>
                <a:effectLst/>
              </a:rPr>
              <a:t>multi:softmax</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solidFill>
                  <a:srgbClr val="660099"/>
                </a:solidFill>
                <a:effectLst/>
              </a:rPr>
              <a:t>eval_metric</a:t>
            </a:r>
            <a:r>
              <a:rPr lang="en-GB" altLang="zh-CN" sz="1400" dirty="0"/>
              <a:t>=</a:t>
            </a:r>
            <a:r>
              <a:rPr lang="en-GB" altLang="zh-CN" sz="1400" dirty="0">
                <a:solidFill>
                  <a:srgbClr val="067D17"/>
                </a:solidFill>
                <a:effectLst/>
              </a:rPr>
              <a:t>‘</a:t>
            </a:r>
            <a:r>
              <a:rPr lang="en-GB" altLang="zh-CN" sz="1400" dirty="0" err="1">
                <a:solidFill>
                  <a:srgbClr val="067D17"/>
                </a:solidFill>
                <a:effectLst/>
              </a:rPr>
              <a:t>merror</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a:solidFill>
                  <a:srgbClr val="660099"/>
                </a:solidFill>
                <a:effectLst/>
              </a:rPr>
              <a:t>eta</a:t>
            </a:r>
            <a:r>
              <a:rPr lang="en-GB" altLang="zh-CN" sz="1400" dirty="0"/>
              <a:t>=</a:t>
            </a:r>
            <a:r>
              <a:rPr lang="en-GB" altLang="zh-CN" sz="1400" dirty="0">
                <a:solidFill>
                  <a:srgbClr val="1750EB"/>
                </a:solidFill>
                <a:effectLst/>
              </a:rPr>
              <a:t>0.1</a:t>
            </a:r>
            <a:r>
              <a:rPr lang="en-GB" altLang="zh-CN" sz="1400" dirty="0"/>
              <a:t>,</a:t>
            </a:r>
            <a:br>
              <a:rPr lang="en-GB" altLang="zh-CN" sz="1400" dirty="0"/>
            </a:br>
            <a:r>
              <a:rPr lang="en-GB" altLang="zh-CN" sz="1400" dirty="0"/>
              <a:t>                                  </a:t>
            </a:r>
            <a:r>
              <a:rPr lang="en-GB" altLang="zh-CN" sz="1400" dirty="0" err="1">
                <a:solidFill>
                  <a:srgbClr val="660099"/>
                </a:solidFill>
                <a:effectLst/>
              </a:rPr>
              <a:t>use_label_encoder</a:t>
            </a:r>
            <a:r>
              <a:rPr lang="en-GB" altLang="zh-CN" sz="1400" dirty="0"/>
              <a:t>=</a:t>
            </a:r>
            <a:r>
              <a:rPr lang="en-GB" altLang="zh-CN" sz="1400" dirty="0">
                <a:solidFill>
                  <a:srgbClr val="0033B3"/>
                </a:solidFill>
                <a:effectLst/>
              </a:rPr>
              <a:t>False</a:t>
            </a:r>
            <a:r>
              <a:rPr lang="en-GB" altLang="zh-CN" sz="1400" dirty="0"/>
              <a:t>,</a:t>
            </a:r>
            <a:br>
              <a:rPr lang="en-GB" altLang="zh-CN" sz="1400" dirty="0"/>
            </a:b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br>
              <a:rPr lang="en-GB" altLang="zh-CN" sz="1400" dirty="0"/>
            </a:br>
            <a:r>
              <a:rPr lang="en-GB" altLang="zh-CN" sz="1400" dirty="0"/>
              <a:t>    </a:t>
            </a:r>
            <a:r>
              <a:rPr lang="en-GB" altLang="zh-CN" sz="1400" i="1" dirty="0">
                <a:solidFill>
                  <a:srgbClr val="8C8C8C"/>
                </a:solidFill>
                <a:effectLst/>
              </a:rPr>
              <a:t># 4-2 </a:t>
            </a:r>
            <a:r>
              <a:rPr lang="zh-CN" altLang="en-US" sz="1400" i="1" dirty="0">
                <a:solidFill>
                  <a:srgbClr val="8C8C8C"/>
                </a:solidFill>
                <a:effectLst/>
              </a:rPr>
              <a:t>实例化</a:t>
            </a:r>
            <a:r>
              <a:rPr lang="en-GB" altLang="zh-CN" sz="1400" i="1" dirty="0">
                <a:solidFill>
                  <a:srgbClr val="8C8C8C"/>
                </a:solidFill>
                <a:effectLst/>
              </a:rPr>
              <a:t>cv</a:t>
            </a:r>
            <a:r>
              <a:rPr lang="zh-CN" altLang="en-US" sz="1400" i="1" dirty="0">
                <a:solidFill>
                  <a:srgbClr val="8C8C8C"/>
                </a:solidFill>
                <a:effectLst/>
              </a:rPr>
              <a:t>工具</a:t>
            </a:r>
            <a:br>
              <a:rPr lang="zh-CN" altLang="en-US" sz="1400" i="1" dirty="0">
                <a:solidFill>
                  <a:srgbClr val="8C8C8C"/>
                </a:solidFill>
                <a:effectLst/>
              </a:rPr>
            </a:br>
            <a:r>
              <a:rPr lang="zh-CN" altLang="en-US" sz="1400" i="1" dirty="0">
                <a:solidFill>
                  <a:srgbClr val="8C8C8C"/>
                </a:solidFill>
                <a:effectLst/>
              </a:rPr>
              <a:t>    </a:t>
            </a:r>
            <a:r>
              <a:rPr lang="en-GB" altLang="zh-CN" sz="1400" dirty="0"/>
              <a:t>estimator = </a:t>
            </a:r>
            <a:r>
              <a:rPr lang="en-GB" altLang="zh-CN" sz="1400" dirty="0" err="1"/>
              <a:t>GridSearchCV</a:t>
            </a:r>
            <a:r>
              <a:rPr lang="en-GB" altLang="zh-CN" sz="1400" dirty="0"/>
              <a:t>(</a:t>
            </a:r>
            <a:r>
              <a:rPr lang="en-GB" altLang="zh-CN" sz="1400" dirty="0">
                <a:solidFill>
                  <a:srgbClr val="660099"/>
                </a:solidFill>
                <a:effectLst/>
              </a:rPr>
              <a:t>estimator</a:t>
            </a:r>
            <a:r>
              <a:rPr lang="en-GB" altLang="zh-CN" sz="1400" dirty="0"/>
              <a:t>=estimator, </a:t>
            </a:r>
            <a:r>
              <a:rPr lang="en-GB" altLang="zh-CN" sz="1400" dirty="0" err="1">
                <a:solidFill>
                  <a:srgbClr val="660099"/>
                </a:solidFill>
                <a:effectLst/>
              </a:rPr>
              <a:t>param_grid</a:t>
            </a:r>
            <a:r>
              <a:rPr lang="en-GB" altLang="zh-CN" sz="1400" dirty="0"/>
              <a:t>=</a:t>
            </a:r>
            <a:r>
              <a:rPr lang="en-GB" altLang="zh-CN" sz="1400" dirty="0" err="1"/>
              <a:t>param_grid</a:t>
            </a:r>
            <a:r>
              <a:rPr lang="en-GB" altLang="zh-CN" sz="1400" dirty="0"/>
              <a:t>, </a:t>
            </a:r>
            <a:r>
              <a:rPr lang="en-GB" altLang="zh-CN" sz="1400" dirty="0">
                <a:solidFill>
                  <a:srgbClr val="660099"/>
                </a:solidFill>
                <a:effectLst/>
              </a:rPr>
              <a:t>cv</a:t>
            </a:r>
            <a:r>
              <a:rPr lang="en-GB" altLang="zh-CN" sz="1400" dirty="0"/>
              <a:t>=</a:t>
            </a:r>
            <a:r>
              <a:rPr lang="en-GB" altLang="zh-CN" sz="1400" dirty="0" err="1"/>
              <a:t>spliter</a:t>
            </a:r>
            <a:r>
              <a:rPr lang="en-GB" altLang="zh-CN" sz="1400" dirty="0"/>
              <a:t>)</a:t>
            </a:r>
            <a:br>
              <a:rPr lang="en-GB" altLang="zh-CN" sz="1400" dirty="0"/>
            </a:br>
            <a:r>
              <a:rPr lang="en-GB" altLang="zh-CN" sz="1400" dirty="0"/>
              <a:t>    </a:t>
            </a:r>
            <a:r>
              <a:rPr lang="en-GB" altLang="zh-CN" sz="1400" i="1" dirty="0">
                <a:solidFill>
                  <a:srgbClr val="8C8C8C"/>
                </a:solidFill>
                <a:effectLst/>
              </a:rPr>
              <a:t># 4-3 </a:t>
            </a:r>
            <a:r>
              <a:rPr lang="zh-CN" altLang="en-US" sz="1400" i="1" dirty="0">
                <a:solidFill>
                  <a:srgbClr val="8C8C8C"/>
                </a:solidFill>
                <a:effectLst/>
              </a:rPr>
              <a:t>训练模型</a:t>
            </a:r>
            <a:br>
              <a:rPr lang="zh-CN" altLang="en-US" sz="1400" i="1" dirty="0">
                <a:solidFill>
                  <a:srgbClr val="8C8C8C"/>
                </a:solidFill>
                <a:effectLst/>
              </a:rPr>
            </a:br>
            <a:r>
              <a:rPr lang="zh-CN" altLang="en-US" sz="1400" i="1" dirty="0">
                <a:solidFill>
                  <a:srgbClr val="8C8C8C"/>
                </a:solidFill>
                <a:effectLst/>
              </a:rPr>
              <a:t>    </a:t>
            </a:r>
            <a:r>
              <a:rPr lang="en-GB" altLang="zh-CN" sz="1400" dirty="0" err="1"/>
              <a:t>estimator.fit</a:t>
            </a:r>
            <a:r>
              <a:rPr lang="en-GB" altLang="zh-CN" sz="1400" dirty="0"/>
              <a:t>(</a:t>
            </a:r>
            <a:r>
              <a:rPr lang="en-GB" altLang="zh-CN" sz="1400" dirty="0" err="1"/>
              <a:t>x_train</a:t>
            </a:r>
            <a:r>
              <a:rPr lang="en-GB" altLang="zh-CN" sz="1400" dirty="0"/>
              <a:t>, </a:t>
            </a:r>
            <a:r>
              <a:rPr lang="en-GB" altLang="zh-CN" sz="1400" dirty="0" err="1"/>
              <a:t>y_train</a:t>
            </a:r>
            <a:r>
              <a:rPr lang="en-GB" altLang="zh-CN" sz="1400" dirty="0"/>
              <a:t>)</a:t>
            </a:r>
            <a:br>
              <a:rPr lang="en-GB" altLang="zh-CN" sz="1400" dirty="0"/>
            </a:br>
            <a:r>
              <a:rPr lang="en-GB" altLang="zh-CN" sz="1400" dirty="0"/>
              <a:t>    </a:t>
            </a:r>
            <a:r>
              <a:rPr lang="en-GB" altLang="zh-CN" sz="1400" i="1" dirty="0">
                <a:solidFill>
                  <a:srgbClr val="8C8C8C"/>
                </a:solidFill>
                <a:effectLst/>
              </a:rPr>
              <a:t># 5 </a:t>
            </a:r>
            <a:r>
              <a:rPr lang="zh-CN" altLang="en-US" sz="1400" i="1" dirty="0">
                <a:solidFill>
                  <a:srgbClr val="8C8C8C"/>
                </a:solidFill>
                <a:effectLst/>
              </a:rPr>
              <a:t>模型评估</a:t>
            </a:r>
            <a:br>
              <a:rPr lang="zh-CN" altLang="en-US" sz="1400" i="1" dirty="0">
                <a:solidFill>
                  <a:srgbClr val="8C8C8C"/>
                </a:solidFill>
                <a:effectLst/>
              </a:rPr>
            </a:br>
            <a:r>
              <a:rPr lang="zh-CN" altLang="en-US" sz="1400" i="1" dirty="0">
                <a:solidFill>
                  <a:srgbClr val="8C8C8C"/>
                </a:solidFill>
                <a:effectLst/>
              </a:rPr>
              <a:t>    </a:t>
            </a:r>
            <a:r>
              <a:rPr lang="en-GB" altLang="zh-CN" sz="1400" dirty="0" err="1"/>
              <a:t>y_pred</a:t>
            </a:r>
            <a:r>
              <a:rPr lang="en-GB" altLang="zh-CN" sz="1400" dirty="0"/>
              <a:t> = </a:t>
            </a:r>
            <a:r>
              <a:rPr lang="en-GB" altLang="zh-CN" sz="1400" dirty="0" err="1"/>
              <a:t>estimator.predict</a:t>
            </a:r>
            <a:r>
              <a:rPr lang="en-GB" altLang="zh-CN" sz="1400" dirty="0"/>
              <a:t>(</a:t>
            </a:r>
            <a:r>
              <a:rPr lang="en-GB" altLang="zh-CN" sz="1400" dirty="0" err="1"/>
              <a:t>x_test</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err="1"/>
              <a:t>classification_report</a:t>
            </a:r>
            <a:r>
              <a:rPr lang="en-GB" altLang="zh-CN" sz="1400" dirty="0"/>
              <a:t>(</a:t>
            </a:r>
            <a:r>
              <a:rPr lang="en-GB" altLang="zh-CN" sz="1400" dirty="0" err="1">
                <a:solidFill>
                  <a:srgbClr val="660099"/>
                </a:solidFill>
                <a:effectLst/>
              </a:rPr>
              <a:t>y_true</a:t>
            </a:r>
            <a:r>
              <a:rPr lang="en-GB" altLang="zh-CN" sz="1400" dirty="0"/>
              <a:t>=</a:t>
            </a:r>
            <a:r>
              <a:rPr lang="en-GB" altLang="zh-CN" sz="1400" dirty="0" err="1"/>
              <a:t>y_test</a:t>
            </a:r>
            <a:r>
              <a:rPr lang="en-GB" altLang="zh-CN" sz="1400" dirty="0"/>
              <a:t>, </a:t>
            </a:r>
            <a:r>
              <a:rPr lang="en-GB" altLang="zh-CN" sz="1400" dirty="0" err="1">
                <a:solidFill>
                  <a:srgbClr val="660099"/>
                </a:solidFill>
                <a:effectLst/>
              </a:rPr>
              <a:t>y_pred</a:t>
            </a:r>
            <a:r>
              <a:rPr lang="en-GB" altLang="zh-CN" sz="1400" dirty="0"/>
              <a:t>=</a:t>
            </a:r>
            <a:r>
              <a:rPr lang="en-GB" altLang="zh-CN" sz="1400" dirty="0" err="1"/>
              <a:t>y_pred</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a:solidFill>
                  <a:srgbClr val="067D17"/>
                </a:solidFill>
                <a:effectLst/>
              </a:rPr>
              <a:t>‘</a:t>
            </a:r>
            <a:r>
              <a:rPr lang="en-GB" altLang="zh-CN" sz="1400" dirty="0" err="1">
                <a:solidFill>
                  <a:srgbClr val="067D17"/>
                </a:solidFill>
                <a:effectLst/>
              </a:rPr>
              <a:t>estimator.best_estimator</a:t>
            </a:r>
            <a:r>
              <a:rPr lang="en-GB" altLang="zh-CN" sz="1400" dirty="0">
                <a:solidFill>
                  <a:srgbClr val="067D17"/>
                </a:solidFill>
                <a:effectLst/>
              </a:rPr>
              <a:t>_--&gt;’</a:t>
            </a:r>
            <a:r>
              <a:rPr lang="en-GB" altLang="zh-CN" sz="1400" dirty="0"/>
              <a:t>, </a:t>
            </a:r>
            <a:r>
              <a:rPr lang="en-GB" altLang="zh-CN" sz="1400" dirty="0" err="1"/>
              <a:t>estimator.best_estimator</a:t>
            </a:r>
            <a:r>
              <a:rPr lang="en-GB" altLang="zh-CN" sz="1400" dirty="0"/>
              <a:t>_)</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a:solidFill>
                  <a:srgbClr val="067D17"/>
                </a:solidFill>
                <a:effectLst/>
              </a:rPr>
              <a:t>‘</a:t>
            </a:r>
            <a:r>
              <a:rPr lang="en-GB" altLang="zh-CN" sz="1400" dirty="0" err="1">
                <a:solidFill>
                  <a:srgbClr val="067D17"/>
                </a:solidFill>
                <a:effectLst/>
              </a:rPr>
              <a:t>estimator.best_params</a:t>
            </a:r>
            <a:r>
              <a:rPr lang="en-GB" altLang="zh-CN" sz="1400" dirty="0">
                <a:solidFill>
                  <a:srgbClr val="067D17"/>
                </a:solidFill>
                <a:effectLst/>
              </a:rPr>
              <a:t>_--&gt;’</a:t>
            </a:r>
            <a:r>
              <a:rPr lang="en-GB" altLang="zh-CN" sz="1400" dirty="0"/>
              <a:t>, </a:t>
            </a:r>
            <a:r>
              <a:rPr lang="en-GB" altLang="zh-CN" sz="1400" dirty="0" err="1"/>
              <a:t>estimator.best_params</a:t>
            </a:r>
            <a:r>
              <a:rPr lang="en-GB" altLang="zh-CN" sz="1400" dirty="0"/>
              <a:t>_)</a:t>
            </a:r>
            <a:r>
              <a:rPr lang="zh-CN" altLang="en-US" sz="1400" dirty="0"/>
              <a:t> </a:t>
            </a:r>
            <a:endParaRPr kumimoji="0" lang="en-US" altLang="zh-CN" sz="1400" b="0" i="0" u="none" strike="noStrike" kern="1200" cap="none" spc="0" normalizeH="0" baseline="0" noProof="0" dirty="0">
              <a:ln>
                <a:noFill/>
              </a:ln>
              <a:solidFill>
                <a:srgbClr val="0033B3"/>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1324779"/>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b="1" dirty="0" err="1">
                <a:solidFill>
                  <a:prstClr val="black">
                    <a:lumMod val="65000"/>
                    <a:lumOff val="35000"/>
                  </a:prstClr>
                </a:solidFill>
                <a:latin typeface="Alibaba PuHuiTi" pitchFamily="18" charset="-122"/>
                <a:ea typeface="Alibaba PuHuiTi" pitchFamily="18" charset="-122"/>
                <a:cs typeface="Alibaba PuHuiTi" pitchFamily="18" charset="-122"/>
              </a:rPr>
              <a:t>xgboost</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的目标函数</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5" name="文本框 4"/>
          <p:cNvSpPr txBox="1"/>
          <p:nvPr/>
        </p:nvSpPr>
        <p:spPr>
          <a:xfrm>
            <a:off x="4442176" y="2838347"/>
            <a:ext cx="40757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2</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b="1" dirty="0" err="1">
                <a:solidFill>
                  <a:prstClr val="black">
                    <a:lumMod val="65000"/>
                    <a:lumOff val="35000"/>
                  </a:prstClr>
                </a:solidFill>
                <a:latin typeface="Alibaba PuHuiTi" pitchFamily="18" charset="-122"/>
                <a:ea typeface="Alibaba PuHuiTi" pitchFamily="18" charset="-122"/>
                <a:cs typeface="Alibaba PuHuiTi" pitchFamily="18" charset="-122"/>
              </a:rPr>
              <a:t>xgboost</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的模型复杂度</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endPar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stretch>
            <a:fillRect/>
          </a:stretch>
        </p:blipFill>
        <p:spPr>
          <a:xfrm>
            <a:off x="4837011" y="1933849"/>
            <a:ext cx="2994099" cy="588126"/>
          </a:xfrm>
          <a:prstGeom prst="rect">
            <a:avLst/>
          </a:prstGeom>
        </p:spPr>
      </p:pic>
      <p:pic>
        <p:nvPicPr>
          <p:cNvPr id="8" name="图片 7"/>
          <p:cNvPicPr>
            <a:picLocks noChangeAspect="1"/>
          </p:cNvPicPr>
          <p:nvPr/>
        </p:nvPicPr>
        <p:blipFill>
          <a:blip r:embed="rId2"/>
          <a:stretch>
            <a:fillRect/>
          </a:stretch>
        </p:blipFill>
        <p:spPr>
          <a:xfrm>
            <a:off x="4927541" y="3366780"/>
            <a:ext cx="2336917" cy="572058"/>
          </a:xfrm>
          <a:prstGeom prst="rect">
            <a:avLst/>
          </a:prstGeom>
        </p:spPr>
      </p:pic>
      <p:sp>
        <p:nvSpPr>
          <p:cNvPr id="9" name="文本框 8"/>
          <p:cNvSpPr txBox="1"/>
          <p:nvPr/>
        </p:nvSpPr>
        <p:spPr>
          <a:xfrm>
            <a:off x="4587142" y="4351915"/>
            <a:ext cx="40757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3</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b="1" dirty="0" err="1">
                <a:solidFill>
                  <a:prstClr val="black">
                    <a:lumMod val="65000"/>
                    <a:lumOff val="35000"/>
                  </a:prstClr>
                </a:solidFill>
                <a:latin typeface="Alibaba PuHuiTi" pitchFamily="18" charset="-122"/>
                <a:ea typeface="Alibaba PuHuiTi" pitchFamily="18" charset="-122"/>
                <a:cs typeface="Alibaba PuHuiTi" pitchFamily="18" charset="-122"/>
              </a:rPr>
              <a:t>xgboost</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 </a:t>
            </a: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API</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 </a:t>
            </a:r>
            <a:endPar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1" name="文本框 10"/>
          <p:cNvSpPr txBox="1"/>
          <p:nvPr/>
        </p:nvSpPr>
        <p:spPr>
          <a:xfrm>
            <a:off x="4927541" y="4856613"/>
            <a:ext cx="6127594" cy="646331"/>
          </a:xfrm>
          <a:prstGeom prst="rect">
            <a:avLst/>
          </a:prstGeom>
          <a:noFill/>
        </p:spPr>
        <p:txBody>
          <a:bodyPr wrap="square">
            <a:spAutoFit/>
          </a:bodyPr>
          <a:lstStyle/>
          <a:p>
            <a:r>
              <a:rPr lang="zh-CN" altLang="en-US" dirty="0">
                <a:latin typeface="Alibaba PuHuiTi" pitchFamily="18" charset="-122"/>
                <a:ea typeface="Alibaba PuHuiTi" pitchFamily="18" charset="-122"/>
                <a:cs typeface="Alibaba PuHuiTi" pitchFamily="18" charset="-122"/>
              </a:rPr>
              <a:t>XGBClassifier(n_estimators, max_depth, learning_rate, objective)</a:t>
            </a:r>
            <a:endParaRPr lang="zh-CN" altLang="en-US"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1679" y="1617829"/>
            <a:ext cx="4176464"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、下列关于</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的描述错误的是？</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1749954" y="2143868"/>
            <a:ext cx="5326138" cy="1600438"/>
          </a:xfrm>
          <a:prstGeom prst="rect">
            <a:avLst/>
          </a:prstGeom>
          <a:noFill/>
        </p:spPr>
        <p:txBody>
          <a:bodyPr wrap="none" rtlCol="0">
            <a:spAutoFit/>
          </a:bodyPr>
          <a:lstStyle/>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它是极限梯度提升树（</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Extreme Gradient Boosting</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）的缩写</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它在数据挖掘方面拥有更好的性能</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Xgbboost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使用了正则化</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算法不可以使用线性模型进行集成</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文本框 6"/>
          <p:cNvSpPr txBox="1"/>
          <p:nvPr/>
        </p:nvSpPr>
        <p:spPr>
          <a:xfrm>
            <a:off x="7602116" y="2639589"/>
            <a:ext cx="838691"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D</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
        <p:nvSpPr>
          <p:cNvPr id="9" name="矩形 8"/>
          <p:cNvSpPr/>
          <p:nvPr/>
        </p:nvSpPr>
        <p:spPr>
          <a:xfrm>
            <a:off x="1261679" y="4012387"/>
            <a:ext cx="5383212" cy="345094"/>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、下列关于</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XGBoost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损失函数的正则化项描述错误的是？</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65735" y="4530331"/>
            <a:ext cx="4990469" cy="1600438"/>
          </a:xfrm>
          <a:prstGeom prst="rect">
            <a:avLst/>
          </a:prstGeom>
          <a:noFill/>
        </p:spPr>
        <p:txBody>
          <a:bodyPr wrap="none" rtlCol="0">
            <a:spAutoFit/>
          </a:bodyPr>
          <a:lstStyle/>
          <a:p>
            <a:pPr fontAlgn="auto">
              <a:spcBef>
                <a:spcPts val="0"/>
              </a:spcBef>
              <a:spcAft>
                <a:spcPts val="0"/>
              </a:spcAft>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它使用的是</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CART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回归树作为弱学习器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它的正则化项只包含一棵树的结果</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它的正则化项由树的叶子节点的个数以及</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L2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正则化项组成</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D</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模型可以通过超参数来调整正则化项对模型的惩罚力度</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616542" y="5957756"/>
            <a:ext cx="824265"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B</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602116" y="2639589"/>
            <a:ext cx="83388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答案：</a:t>
            </a:r>
            <a:r>
              <a:rPr lang="en-US" altLang="zh-CN" sz="1400" dirty="0">
                <a:solidFill>
                  <a:srgbClr val="C0504D">
                    <a:lumMod val="75000"/>
                  </a:srgbClr>
                </a:solidFill>
                <a:latin typeface="Alibaba PuHuiTi" pitchFamily="18" charset="-122"/>
                <a:ea typeface="Alibaba PuHuiTi" pitchFamily="18" charset="-122"/>
                <a:cs typeface="Alibaba PuHuiTi" pitchFamily="18" charset="-122"/>
              </a:rPr>
              <a:t>A</a:t>
            </a:r>
            <a:endParaRPr lang="en-US" altLang="zh-CN" sz="1400" dirty="0">
              <a:solidFill>
                <a:srgbClr val="C0504D">
                  <a:lumMod val="75000"/>
                </a:srgbClr>
              </a:solidFill>
              <a:latin typeface="Alibaba PuHuiTi" pitchFamily="18" charset="-122"/>
              <a:ea typeface="Alibaba PuHuiTi" pitchFamily="18" charset="-122"/>
              <a:cs typeface="Alibaba PuHuiTi" pitchFamily="18" charset="-122"/>
            </a:endParaRPr>
          </a:p>
        </p:txBody>
      </p:sp>
      <p:sp>
        <p:nvSpPr>
          <p:cNvPr id="12" name="文本框 11"/>
          <p:cNvSpPr txBox="1"/>
          <p:nvPr/>
        </p:nvSpPr>
        <p:spPr>
          <a:xfrm>
            <a:off x="7634390" y="5518063"/>
            <a:ext cx="838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答案：</a:t>
            </a:r>
            <a:r>
              <a:rPr lang="en-US" altLang="zh-CN" sz="1400" dirty="0">
                <a:solidFill>
                  <a:srgbClr val="C0504D">
                    <a:lumMod val="75000"/>
                  </a:srgbClr>
                </a:solidFill>
                <a:latin typeface="Alibaba PuHuiTi" pitchFamily="18" charset="-122"/>
                <a:ea typeface="Alibaba PuHuiTi" pitchFamily="18" charset="-122"/>
                <a:cs typeface="Alibaba PuHuiTi" pitchFamily="18" charset="-122"/>
              </a:rPr>
              <a:t>D</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
        <p:nvSpPr>
          <p:cNvPr id="2" name="矩形 1"/>
          <p:cNvSpPr/>
          <p:nvPr/>
        </p:nvSpPr>
        <p:spPr>
          <a:xfrm>
            <a:off x="1475656" y="1668954"/>
            <a:ext cx="5383212"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3</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、下列关于</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损失函数的描述错误的是？</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框 3"/>
          <p:cNvSpPr txBox="1"/>
          <p:nvPr/>
        </p:nvSpPr>
        <p:spPr>
          <a:xfrm>
            <a:off x="1938057" y="2147147"/>
            <a:ext cx="4645824" cy="1600438"/>
          </a:xfrm>
          <a:prstGeom prst="rect">
            <a:avLst/>
          </a:prstGeom>
          <a:noFill/>
        </p:spPr>
        <p:txBody>
          <a:bodyPr wrap="none" rtlCol="0">
            <a:spAutoFit/>
          </a:bodyPr>
          <a:lstStyle/>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它的第</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棵树的损失与第</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棵树无关</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在求第</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棵树的结构时可将前</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棵树的结构作为常数</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它使用了二阶泰勒展开式去近似目标函数</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最终得出的损失函数值越小代表模型的效果越好</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3" name="矩形 12"/>
          <p:cNvSpPr/>
          <p:nvPr/>
        </p:nvSpPr>
        <p:spPr>
          <a:xfrm>
            <a:off x="1494371" y="3975183"/>
            <a:ext cx="5383212"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4</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、下列关于</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XGBoost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树的描述错误的是？</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4" name="文本框 13"/>
          <p:cNvSpPr txBox="1"/>
          <p:nvPr/>
        </p:nvSpPr>
        <p:spPr>
          <a:xfrm>
            <a:off x="1938057" y="4388827"/>
            <a:ext cx="4815742" cy="1600438"/>
          </a:xfrm>
          <a:prstGeom prst="rect">
            <a:avLst/>
          </a:prstGeom>
          <a:noFill/>
        </p:spPr>
        <p:txBody>
          <a:bodyPr wrap="none" rtlCol="0">
            <a:spAutoFit/>
          </a:bodyPr>
          <a:lstStyle/>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它可以使用打分函数确定某个节点是否能够继续分裂</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它可以使用打分函数确定某个特征的最佳分割点</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最大树深度和最小叶子节点样本数可以用来调节树结构</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400" b="1"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超参数</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gamma</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的大小对树结构没有影响</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Bagging</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思想</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415309"/>
            <a:ext cx="2685318"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Bagging</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思想图</a:t>
            </a: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7" name="文本框 6"/>
          <p:cNvSpPr txBox="1"/>
          <p:nvPr/>
        </p:nvSpPr>
        <p:spPr>
          <a:xfrm>
            <a:off x="1236961" y="2040458"/>
            <a:ext cx="3955814" cy="338554"/>
          </a:xfrm>
          <a:prstGeom prst="rect">
            <a:avLst/>
          </a:prstGeom>
          <a:noFill/>
        </p:spPr>
        <p:txBody>
          <a:bodyPr wrap="square">
            <a:spAutoFit/>
          </a:bodyPr>
          <a:lstStyle/>
          <a:p>
            <a:r>
              <a:rPr lang="zh-CN" altLang="en-US" sz="1600" b="0" i="0" dirty="0">
                <a:solidFill>
                  <a:srgbClr val="333333"/>
                </a:solidFill>
                <a:effectLst/>
                <a:latin typeface="Alibaba PuHuiTi" pitchFamily="18" charset="-122"/>
                <a:ea typeface="Alibaba PuHuiTi" pitchFamily="18" charset="-122"/>
                <a:cs typeface="Alibaba PuHuiTi" pitchFamily="18" charset="-122"/>
              </a:rPr>
              <a:t>目标：把右图的圈和方块进行分类</a:t>
            </a:r>
            <a:endParaRPr lang="zh-CN" altLang="en-US" sz="1600" dirty="0">
              <a:latin typeface="Alibaba PuHuiTi" pitchFamily="18" charset="-122"/>
              <a:ea typeface="Alibaba PuHuiTi" pitchFamily="18" charset="-122"/>
              <a:cs typeface="Alibaba PuHuiTi" pitchFamily="18" charset="-122"/>
            </a:endParaRPr>
          </a:p>
        </p:txBody>
      </p:sp>
      <p:pic>
        <p:nvPicPr>
          <p:cNvPr id="8" name="图片 7"/>
          <p:cNvPicPr>
            <a:picLocks noChangeAspect="1"/>
          </p:cNvPicPr>
          <p:nvPr/>
        </p:nvPicPr>
        <p:blipFill>
          <a:blip r:embed="rId1"/>
          <a:stretch>
            <a:fillRect/>
          </a:stretch>
        </p:blipFill>
        <p:spPr>
          <a:xfrm>
            <a:off x="5320812" y="1092064"/>
            <a:ext cx="5244296" cy="1750739"/>
          </a:xfrm>
          <a:prstGeom prst="rect">
            <a:avLst/>
          </a:prstGeom>
        </p:spPr>
      </p:pic>
      <p:pic>
        <p:nvPicPr>
          <p:cNvPr id="9" name="图片 8"/>
          <p:cNvPicPr>
            <a:picLocks noChangeAspect="1"/>
          </p:cNvPicPr>
          <p:nvPr/>
        </p:nvPicPr>
        <p:blipFill>
          <a:blip r:embed="rId2"/>
          <a:stretch>
            <a:fillRect/>
          </a:stretch>
        </p:blipFill>
        <p:spPr>
          <a:xfrm>
            <a:off x="188886" y="2997511"/>
            <a:ext cx="3538163" cy="3148643"/>
          </a:xfrm>
          <a:prstGeom prst="rect">
            <a:avLst/>
          </a:prstGeom>
        </p:spPr>
      </p:pic>
      <p:pic>
        <p:nvPicPr>
          <p:cNvPr id="10" name="图片 9"/>
          <p:cNvPicPr>
            <a:picLocks noChangeAspect="1"/>
          </p:cNvPicPr>
          <p:nvPr/>
        </p:nvPicPr>
        <p:blipFill>
          <a:blip r:embed="rId3"/>
          <a:stretch>
            <a:fillRect/>
          </a:stretch>
        </p:blipFill>
        <p:spPr>
          <a:xfrm>
            <a:off x="4116845" y="2997512"/>
            <a:ext cx="3894937" cy="3148644"/>
          </a:xfrm>
          <a:prstGeom prst="rect">
            <a:avLst/>
          </a:prstGeom>
        </p:spPr>
      </p:pic>
      <p:pic>
        <p:nvPicPr>
          <p:cNvPr id="11" name="图片 10"/>
          <p:cNvPicPr>
            <a:picLocks noChangeAspect="1"/>
          </p:cNvPicPr>
          <p:nvPr/>
        </p:nvPicPr>
        <p:blipFill>
          <a:blip r:embed="rId4"/>
          <a:stretch>
            <a:fillRect/>
          </a:stretch>
        </p:blipFill>
        <p:spPr>
          <a:xfrm>
            <a:off x="8357577" y="2997512"/>
            <a:ext cx="3645537" cy="3148644"/>
          </a:xfrm>
          <a:prstGeom prst="rect">
            <a:avLst/>
          </a:prstGeom>
        </p:spPr>
      </p:pic>
      <p:sp>
        <p:nvSpPr>
          <p:cNvPr id="13" name="文本框 12"/>
          <p:cNvSpPr txBox="1"/>
          <p:nvPr/>
        </p:nvSpPr>
        <p:spPr>
          <a:xfrm>
            <a:off x="1041731" y="6226044"/>
            <a:ext cx="1993739" cy="338554"/>
          </a:xfrm>
          <a:prstGeom prst="rect">
            <a:avLst/>
          </a:prstGeom>
          <a:noFill/>
        </p:spPr>
        <p:txBody>
          <a:bodyPr wrap="square">
            <a:spAutoFit/>
          </a:bodyPr>
          <a:lstStyle/>
          <a:p>
            <a:r>
              <a:rPr lang="en-US" altLang="zh-CN" sz="1600" dirty="0">
                <a:solidFill>
                  <a:srgbClr val="333333"/>
                </a:solidFill>
                <a:latin typeface="Alibaba PuHuiTi" pitchFamily="18" charset="-122"/>
                <a:ea typeface="Alibaba PuHuiTi" pitchFamily="18" charset="-122"/>
                <a:cs typeface="Alibaba PuHuiTi" pitchFamily="18" charset="-122"/>
              </a:rPr>
              <a:t>1</a:t>
            </a:r>
            <a:r>
              <a:rPr lang="zh-CN" altLang="en-US" sz="1600" dirty="0">
                <a:solidFill>
                  <a:srgbClr val="333333"/>
                </a:solidFill>
                <a:latin typeface="Alibaba PuHuiTi" pitchFamily="18" charset="-122"/>
                <a:ea typeface="Alibaba PuHuiTi" pitchFamily="18" charset="-122"/>
                <a:cs typeface="Alibaba PuHuiTi" pitchFamily="18" charset="-122"/>
              </a:rPr>
              <a:t> 采样不同数据集</a:t>
            </a:r>
            <a:endParaRPr lang="zh-CN" altLang="en-US" sz="1600" dirty="0">
              <a:solidFill>
                <a:srgbClr val="333333"/>
              </a:solidFill>
              <a:latin typeface="Alibaba PuHuiTi" pitchFamily="18" charset="-122"/>
              <a:ea typeface="Alibaba PuHuiTi" pitchFamily="18" charset="-122"/>
              <a:cs typeface="Alibaba PuHuiTi" pitchFamily="18" charset="-122"/>
            </a:endParaRPr>
          </a:p>
        </p:txBody>
      </p:sp>
      <p:sp>
        <p:nvSpPr>
          <p:cNvPr id="15" name="文本框 14"/>
          <p:cNvSpPr txBox="1"/>
          <p:nvPr/>
        </p:nvSpPr>
        <p:spPr>
          <a:xfrm>
            <a:off x="4981767" y="6226044"/>
            <a:ext cx="2228466" cy="338554"/>
          </a:xfrm>
          <a:prstGeom prst="rect">
            <a:avLst/>
          </a:prstGeom>
          <a:noFill/>
        </p:spPr>
        <p:txBody>
          <a:bodyPr wrap="square">
            <a:spAutoFit/>
          </a:bodyPr>
          <a:lstStyle/>
          <a:p>
            <a:r>
              <a:rPr lang="en-US" altLang="zh-CN" sz="1600" dirty="0">
                <a:solidFill>
                  <a:srgbClr val="333333"/>
                </a:solidFill>
                <a:latin typeface="Alibaba PuHuiTi" pitchFamily="18" charset="-122"/>
                <a:ea typeface="Alibaba PuHuiTi" pitchFamily="18" charset="-122"/>
                <a:cs typeface="Alibaba PuHuiTi" pitchFamily="18" charset="-122"/>
              </a:rPr>
              <a:t>2</a:t>
            </a:r>
            <a:r>
              <a:rPr lang="zh-CN" altLang="en-US" sz="1600" dirty="0">
                <a:solidFill>
                  <a:srgbClr val="333333"/>
                </a:solidFill>
                <a:latin typeface="Alibaba PuHuiTi" pitchFamily="18" charset="-122"/>
                <a:ea typeface="Alibaba PuHuiTi" pitchFamily="18" charset="-122"/>
                <a:cs typeface="Alibaba PuHuiTi" pitchFamily="18" charset="-122"/>
              </a:rPr>
              <a:t> 训练分类器</a:t>
            </a:r>
            <a:endParaRPr lang="zh-CN" altLang="en-US" sz="1600" dirty="0">
              <a:solidFill>
                <a:srgbClr val="333333"/>
              </a:solidFill>
              <a:latin typeface="Alibaba PuHuiTi" pitchFamily="18" charset="-122"/>
              <a:ea typeface="Alibaba PuHuiTi" pitchFamily="18" charset="-122"/>
              <a:cs typeface="Alibaba PuHuiTi" pitchFamily="18" charset="-122"/>
            </a:endParaRPr>
          </a:p>
        </p:txBody>
      </p:sp>
      <p:sp>
        <p:nvSpPr>
          <p:cNvPr id="17" name="文本框 16"/>
          <p:cNvSpPr txBox="1"/>
          <p:nvPr/>
        </p:nvSpPr>
        <p:spPr>
          <a:xfrm>
            <a:off x="8756891" y="6214469"/>
            <a:ext cx="2986584" cy="338554"/>
          </a:xfrm>
          <a:prstGeom prst="rect">
            <a:avLst/>
          </a:prstGeom>
          <a:noFill/>
        </p:spPr>
        <p:txBody>
          <a:bodyPr wrap="square">
            <a:spAutoFit/>
          </a:bodyPr>
          <a:lstStyle/>
          <a:p>
            <a:r>
              <a:rPr lang="en-US" altLang="zh-CN" sz="1600" dirty="0">
                <a:solidFill>
                  <a:srgbClr val="333333"/>
                </a:solidFill>
                <a:latin typeface="Alibaba PuHuiTi" pitchFamily="18" charset="-122"/>
                <a:ea typeface="Alibaba PuHuiTi" pitchFamily="18" charset="-122"/>
                <a:cs typeface="Alibaba PuHuiTi" pitchFamily="18" charset="-122"/>
              </a:rPr>
              <a:t>3</a:t>
            </a:r>
            <a:r>
              <a:rPr lang="zh-CN" altLang="en-US" sz="1600" dirty="0">
                <a:solidFill>
                  <a:srgbClr val="333333"/>
                </a:solidFill>
                <a:latin typeface="Alibaba PuHuiTi" pitchFamily="18" charset="-122"/>
                <a:ea typeface="Alibaba PuHuiTi" pitchFamily="18" charset="-122"/>
                <a:cs typeface="Alibaba PuHuiTi" pitchFamily="18" charset="-122"/>
              </a:rPr>
              <a:t> 平权投票，获取最终结果</a:t>
            </a:r>
            <a:endParaRPr lang="zh-CN" altLang="en-US" sz="1600" dirty="0">
              <a:solidFill>
                <a:srgbClr val="333333"/>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集成学习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Boosting</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思想</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415309"/>
            <a:ext cx="2685318"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Boosting</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思想图</a:t>
            </a: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5" name="文本占位符 2"/>
          <p:cNvSpPr txBox="1"/>
          <p:nvPr/>
        </p:nvSpPr>
        <p:spPr>
          <a:xfrm>
            <a:off x="2027934" y="4987395"/>
            <a:ext cx="7879995" cy="139025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lvl="0" indent="-285750">
              <a:buFont typeface="Arial" panose="020B0604020202020204" pitchFamily="34" charset="0"/>
              <a:buChar char="•"/>
            </a:pPr>
            <a:r>
              <a:rPr lang="zh-CN" altLang="en-US" sz="1400" dirty="0">
                <a:latin typeface="Alibaba PuHuiTi" pitchFamily="18" charset="-122"/>
                <a:ea typeface="Alibaba PuHuiTi" pitchFamily="18" charset="-122"/>
                <a:cs typeface="Alibaba PuHuiTi" pitchFamily="18" charset="-122"/>
              </a:rPr>
              <a:t>每一个训练器重点关注</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前一个训练器不足</a:t>
            </a:r>
            <a:r>
              <a:rPr lang="zh-CN" altLang="en-US" sz="1400" dirty="0">
                <a:latin typeface="Alibaba PuHuiTi" pitchFamily="18" charset="-122"/>
                <a:ea typeface="Alibaba PuHuiTi" pitchFamily="18" charset="-122"/>
                <a:cs typeface="Alibaba PuHuiTi" pitchFamily="18" charset="-122"/>
              </a:rPr>
              <a:t>的地方进行训练</a:t>
            </a:r>
            <a:endParaRPr lang="zh-CN" altLang="en-US" sz="1400" dirty="0">
              <a:latin typeface="Alibaba PuHuiTi" pitchFamily="18" charset="-122"/>
              <a:ea typeface="Alibaba PuHuiTi" pitchFamily="18" charset="-122"/>
              <a:cs typeface="Alibaba PuHuiTi" pitchFamily="18" charset="-122"/>
            </a:endParaRPr>
          </a:p>
          <a:p>
            <a:pPr marL="285750" lvl="0" indent="-285750">
              <a:buFont typeface="Arial" panose="020B0604020202020204" pitchFamily="34" charset="0"/>
              <a:buChar char="•"/>
            </a:pPr>
            <a:r>
              <a:rPr lang="zh-CN" altLang="en-US" sz="1400" dirty="0">
                <a:latin typeface="Alibaba PuHuiTi" pitchFamily="18" charset="-122"/>
                <a:ea typeface="Alibaba PuHuiTi" pitchFamily="18" charset="-122"/>
                <a:cs typeface="Alibaba PuHuiTi" pitchFamily="18" charset="-122"/>
              </a:rPr>
              <a:t>通过</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加权投票</a:t>
            </a:r>
            <a:r>
              <a:rPr lang="zh-CN" altLang="en-US" sz="1400" dirty="0">
                <a:latin typeface="Alibaba PuHuiTi" pitchFamily="18" charset="-122"/>
                <a:ea typeface="Alibaba PuHuiTi" pitchFamily="18" charset="-122"/>
                <a:cs typeface="Alibaba PuHuiTi" pitchFamily="18" charset="-122"/>
              </a:rPr>
              <a:t>的方式，得出预测结果</a:t>
            </a:r>
            <a:endParaRPr lang="zh-CN" altLang="en-US" sz="1400" dirty="0">
              <a:latin typeface="Alibaba PuHuiTi" pitchFamily="18" charset="-122"/>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串行的训练方式</a:t>
            </a:r>
            <a:endPar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4192971" y="1098574"/>
            <a:ext cx="3806058" cy="3697313"/>
          </a:xfrm>
          <a:prstGeom prst="rect">
            <a:avLst/>
          </a:prstGeom>
        </p:spPr>
      </p:pic>
    </p:spTree>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16630</Words>
  <Application>WPS 演示</Application>
  <PresentationFormat>宽屏</PresentationFormat>
  <Paragraphs>660</Paragraphs>
  <Slides>80</Slides>
  <Notes>57</Notes>
  <HiddenSlides>0</HiddenSlides>
  <MMClips>0</MMClips>
  <ScaleCrop>false</ScaleCrop>
  <HeadingPairs>
    <vt:vector size="8" baseType="variant">
      <vt:variant>
        <vt:lpstr>已用的字体</vt:lpstr>
      </vt:variant>
      <vt:variant>
        <vt:i4>25</vt:i4>
      </vt:variant>
      <vt:variant>
        <vt:lpstr>主题</vt:lpstr>
      </vt:variant>
      <vt:variant>
        <vt:i4>7</vt:i4>
      </vt:variant>
      <vt:variant>
        <vt:lpstr>嵌入 OLE 服务器</vt:lpstr>
      </vt:variant>
      <vt:variant>
        <vt:i4>3</vt:i4>
      </vt:variant>
      <vt:variant>
        <vt:lpstr>幻灯片标题</vt:lpstr>
      </vt:variant>
      <vt:variant>
        <vt:i4>80</vt:i4>
      </vt:variant>
    </vt:vector>
  </HeadingPairs>
  <TitlesOfParts>
    <vt:vector size="115"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华文楷体</vt:lpstr>
      <vt:lpstr>Alibaba PuHuiTi</vt:lpstr>
      <vt:lpstr>Alibaba PuHuiTi Medium</vt:lpstr>
      <vt:lpstr>Alibaba PuHuiTi M</vt:lpstr>
      <vt:lpstr>Segoe UI Light</vt:lpstr>
      <vt:lpstr>微软雅黑 Light</vt:lpstr>
      <vt:lpstr>Open Sans</vt:lpstr>
      <vt:lpstr>Segoe Print</vt:lpstr>
      <vt:lpstr>等线</vt:lpstr>
      <vt:lpstr>Roboto</vt:lpstr>
      <vt:lpstr>Arial Unicode MS</vt:lpstr>
      <vt:lpstr>Calibri</vt:lpstr>
      <vt:lpstr>Cambria Math</vt:lpstr>
      <vt:lpstr>Helvetica Neue</vt:lpstr>
      <vt:lpstr>封面2</vt:lpstr>
      <vt:lpstr>目录</vt:lpstr>
      <vt:lpstr>学习目标</vt:lpstr>
      <vt:lpstr>章节页版式（一级+二级标题）</vt:lpstr>
      <vt:lpstr>章节页版式（一级标题）</vt:lpstr>
      <vt:lpstr>正文设计方案</vt:lpstr>
      <vt:lpstr>5_结束页设计方案</vt:lpstr>
      <vt:lpstr>Equation.KSEE3</vt:lpstr>
      <vt:lpstr>Equation.KSEE3</vt:lpstr>
      <vt:lpstr>Equation.KSEE3</vt:lpstr>
      <vt:lpstr>集成学习</vt:lpstr>
      <vt:lpstr>PowerPoint 演示文稿</vt:lpstr>
      <vt:lpstr>PowerPoint 演示文稿</vt:lpstr>
      <vt:lpstr> 集成学习</vt:lpstr>
      <vt:lpstr> 集成学习</vt:lpstr>
      <vt:lpstr> 集成学习分类</vt:lpstr>
      <vt:lpstr> 集成学习 – Bagging思想</vt:lpstr>
      <vt:lpstr> 集成学习 – Bagging思想</vt:lpstr>
      <vt:lpstr> 集成学习 – Boosting思想</vt:lpstr>
      <vt:lpstr> 集成学习 – Boosting思想</vt:lpstr>
      <vt:lpstr> Bagging&amp;Boosting对比</vt:lpstr>
      <vt:lpstr>PowerPoint 演示文稿</vt:lpstr>
      <vt:lpstr>PowerPoint 演示文稿</vt:lpstr>
      <vt:lpstr>PowerPoint 演示文稿</vt:lpstr>
      <vt:lpstr>PowerPoint 演示文稿</vt:lpstr>
      <vt:lpstr> 随机森林算法</vt:lpstr>
      <vt:lpstr> 随机森林步骤</vt:lpstr>
      <vt:lpstr> 随机森林算法 – 概念</vt:lpstr>
      <vt:lpstr> 随机森林算法 – API</vt:lpstr>
      <vt:lpstr> 随机森林算法 – API</vt:lpstr>
      <vt:lpstr>泰坦尼克号案例</vt:lpstr>
      <vt:lpstr>泰坦尼克号案例</vt:lpstr>
      <vt:lpstr>PowerPoint 演示文稿</vt:lpstr>
      <vt:lpstr>PowerPoint 演示文稿</vt:lpstr>
      <vt:lpstr>PowerPoint 演示文稿</vt:lpstr>
      <vt:lpstr>PowerPoint 演示文稿</vt:lpstr>
      <vt:lpstr> Adaboost算法</vt:lpstr>
      <vt:lpstr> Adaboost算法</vt:lpstr>
      <vt:lpstr> Adaboost算法 </vt:lpstr>
      <vt:lpstr> Adaboost算法推导</vt:lpstr>
      <vt:lpstr> Adaboost算法 – 构建过程</vt:lpstr>
      <vt:lpstr> Adaboost算法-构建第1个弱分类器</vt:lpstr>
      <vt:lpstr> Adaboost算法 –构建第1个弱分类器</vt:lpstr>
      <vt:lpstr> Adaboost算法-构建第2个弱学习器</vt:lpstr>
      <vt:lpstr> Adaboost算法 –构建第2个弱学习器</vt:lpstr>
      <vt:lpstr> Adaboost算法 – 构建第3个弱学习器</vt:lpstr>
      <vt:lpstr> 案例AdaBoost实战葡萄酒数据</vt:lpstr>
      <vt:lpstr> 案例AdaBoost实战葡萄酒数据</vt:lpstr>
      <vt:lpstr> 案例AdaBoost实战葡萄酒数据</vt:lpstr>
      <vt:lpstr>PowerPoint 演示文稿</vt:lpstr>
      <vt:lpstr>PowerPoint 演示文稿</vt:lpstr>
      <vt:lpstr>PowerPoint 演示文稿</vt:lpstr>
      <vt:lpstr>PowerPoint 演示文稿</vt:lpstr>
      <vt:lpstr> 提升树 （Boosting Decision Tree ）</vt:lpstr>
      <vt:lpstr> 梯度提升树 （Gradient Boosting Decision Tree）</vt:lpstr>
      <vt:lpstr> 梯度提升树 –案例 </vt:lpstr>
      <vt:lpstr>梯度提升树 – 例子2</vt:lpstr>
      <vt:lpstr>梯度提升树 – 例子3</vt:lpstr>
      <vt:lpstr>梯度提升树 – 例子4</vt:lpstr>
      <vt:lpstr>梯度提升树 – 例子5</vt:lpstr>
      <vt:lpstr> 梯度提升树的构建流程</vt:lpstr>
      <vt:lpstr> 梯度提升树 – 案例泰坦尼克号生存预测</vt:lpstr>
      <vt:lpstr> 梯度提升树 – 案例泰坦尼克号生存预测</vt:lpstr>
      <vt:lpstr>PowerPoint 演示文稿</vt:lpstr>
      <vt:lpstr>PowerPoint 演示文稿</vt:lpstr>
      <vt:lpstr>PowerPoint 演示文稿</vt:lpstr>
      <vt:lpstr>PowerPoint 演示文稿</vt:lpstr>
      <vt:lpstr> XGBoost (Extreme Gradient Boosting)</vt:lpstr>
      <vt:lpstr> XGBoost</vt:lpstr>
      <vt:lpstr> XGBoost</vt:lpstr>
      <vt:lpstr> XGBoost</vt:lpstr>
      <vt:lpstr> XGBoost</vt:lpstr>
      <vt:lpstr> XGBoost（复习）</vt:lpstr>
      <vt:lpstr> XGBoost提升树 – 目标函数推导2 – 泰勒展开3</vt:lpstr>
      <vt:lpstr> XGBoost</vt:lpstr>
      <vt:lpstr> XGBoost</vt:lpstr>
      <vt:lpstr> XGBoost提升树 – 目标函数推导3 – 转化为叶子节点输出角度3</vt:lpstr>
      <vt:lpstr> XGBoost提升树 – 目标函数推导4 – 目标函数最优解1</vt:lpstr>
      <vt:lpstr> XGBoost</vt:lpstr>
      <vt:lpstr> XGBoost</vt:lpstr>
      <vt:lpstr> XGBoost算法API</vt:lpstr>
      <vt:lpstr> xgb案例：红酒品质分类</vt:lpstr>
      <vt:lpstr> 案例：红酒品质分类</vt:lpstr>
      <vt:lpstr> xgb案例：红酒品质分类</vt:lpstr>
      <vt:lpstr> xgb案例：红酒品质分类</vt:lpstr>
      <vt:lpstr> xgb案例：红酒品质分类</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老酒</cp:lastModifiedBy>
  <cp:revision>1590</cp:revision>
  <dcterms:created xsi:type="dcterms:W3CDTF">2020-03-31T02:23:00Z</dcterms:created>
  <dcterms:modified xsi:type="dcterms:W3CDTF">2025-04-14T04:14:46Z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D1DC11C800474060832B4148ED7ABF24_12</vt:lpwstr>
  </property>
  <property fmtid="{D5CDD505-2E9C-101B-9397-08002B2CF9AE}" pid="3" name="KSOProductBuildVer">
    <vt:lpwstr>2052-12.1.0.20784</vt:lpwstr>
  </property>
</Properties>
</file>